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4.xml" ContentType="application/vnd.openxmlformats-officedocument.presentationml.slide+xml"/>
  <Override PartName="/ppt/media/image39.bin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1269" r:id="R752bc42d3a4c47a7" DeepLBanner=""/>
    <p:sldId id="960" r:id="rId2"/>
    <p:sldId id="964" r:id="rId3"/>
    <p:sldId id="1047" r:id="rId4"/>
    <p:sldId id="1130" r:id="rId5"/>
    <p:sldId id="1133" r:id="rId6"/>
    <p:sldId id="1134" r:id="rId7"/>
    <p:sldId id="1172" r:id="rId8"/>
    <p:sldId id="1173" r:id="rId9"/>
    <p:sldId id="1174" r:id="rId10"/>
    <p:sldId id="1175" r:id="rId11"/>
    <p:sldId id="1176" r:id="rId12"/>
    <p:sldId id="1177" r:id="rId13"/>
    <p:sldId id="1178" r:id="rId14"/>
    <p:sldId id="1179" r:id="rId15"/>
    <p:sldId id="1181" r:id="rId16"/>
    <p:sldId id="1180" r:id="rId17"/>
    <p:sldId id="1183" r:id="rId18"/>
    <p:sldId id="1184" r:id="rId19"/>
    <p:sldId id="1186" r:id="rId20"/>
    <p:sldId id="1187" r:id="rId21"/>
    <p:sldId id="1188" r:id="rId22"/>
    <p:sldId id="1189" r:id="rId23"/>
    <p:sldId id="1190" r:id="rId24"/>
    <p:sldId id="1191" r:id="rId25"/>
    <p:sldId id="1192" r:id="rId26"/>
    <p:sldId id="1193" r:id="rId27"/>
    <p:sldId id="1196" r:id="rId28"/>
    <p:sldId id="1197" r:id="rId29"/>
    <p:sldId id="1198" r:id="rId30"/>
    <p:sldId id="1199" r:id="rId31"/>
    <p:sldId id="1200" r:id="rId32"/>
    <p:sldId id="1201" r:id="rId33"/>
    <p:sldId id="1202" r:id="rId34"/>
    <p:sldId id="1203" r:id="rId35"/>
    <p:sldId id="1204" r:id="rId36"/>
    <p:sldId id="1205" r:id="rId37"/>
    <p:sldId id="1208" r:id="rId38"/>
    <p:sldId id="1211" r:id="rId39"/>
    <p:sldId id="1210" r:id="rId40"/>
    <p:sldId id="1212" r:id="rId41"/>
    <p:sldId id="1213" r:id="rId42"/>
    <p:sldId id="1214" r:id="rId43"/>
    <p:sldId id="1215" r:id="rId44"/>
    <p:sldId id="1216" r:id="rId45"/>
    <p:sldId id="1217" r:id="rId46"/>
    <p:sldId id="1218" r:id="rId47"/>
    <p:sldId id="1219" r:id="rId48"/>
    <p:sldId id="1220" r:id="rId49"/>
    <p:sldId id="1221" r:id="rId50"/>
    <p:sldId id="1222" r:id="rId51"/>
    <p:sldId id="1223" r:id="rId52"/>
    <p:sldId id="1232" r:id="rId53"/>
    <p:sldId id="1224" r:id="rId54"/>
    <p:sldId id="1225" r:id="rId55"/>
    <p:sldId id="1227" r:id="rId56"/>
    <p:sldId id="1226" r:id="rId57"/>
    <p:sldId id="1228" r:id="rId58"/>
    <p:sldId id="1230" r:id="rId59"/>
    <p:sldId id="1231" r:id="rId60"/>
    <p:sldId id="1233" r:id="rId61"/>
    <p:sldId id="1235" r:id="rId62"/>
    <p:sldId id="1234" r:id="rId63"/>
    <p:sldId id="1236" r:id="rId64"/>
    <p:sldId id="1238" r:id="rId65"/>
    <p:sldId id="1239" r:id="rId66"/>
    <p:sldId id="1240" r:id="rId67"/>
    <p:sldId id="1248" r:id="rId68"/>
    <p:sldId id="1249" r:id="rId69"/>
    <p:sldId id="1250" r:id="rId70"/>
    <p:sldId id="1251" r:id="rId71"/>
    <p:sldId id="1253" r:id="rId72"/>
    <p:sldId id="1255" r:id="rId73"/>
    <p:sldId id="1267" r:id="rId74"/>
    <p:sldId id="1256" r:id="rId75"/>
    <p:sldId id="1257" r:id="rId76"/>
    <p:sldId id="1261" r:id="rId77"/>
    <p:sldId id="1262" r:id="rId78"/>
    <p:sldId id="1263" r:id="rId79"/>
    <p:sldId id="1264" r:id="rId80"/>
    <p:sldId id="1265" r:id="rId81"/>
    <p:sldId id="1266" r:id="rId82"/>
    <p:sldId id="1268" r:id="rId83"/>
    <p:sldId id="125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Lc289m98e2nu1rZwxn8RQ==" hashData="jl31I+FZfeL3Da0RWjDsWJ2KAcjcNQYNNNRC5PJm8VIGc75Z01xRsS7AMK0y6Q/BGsMylPB72fPI5Y8B5FFi7w=="/>
  <p:extLst>
    <p:ext uri="{EFAFB233-063F-42B5-8137-9DF3F51BA10A}">
      <p15:sldGuideLst xmlns:p15="http://schemas.microsoft.com/office/powerpoint/2012/main">
        <p15:guide id="2" pos="465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0FA"/>
    <a:srgbClr val="0000A8"/>
    <a:srgbClr val="CDBDE8"/>
    <a:srgbClr val="F56F6F"/>
    <a:srgbClr val="2FB050"/>
    <a:srgbClr val="E40000"/>
    <a:srgbClr val="DB0004"/>
    <a:srgbClr val="EC86A6"/>
    <a:srgbClr val="8DDFB0"/>
    <a:srgbClr val="FFF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2170"/>
  </p:normalViewPr>
  <p:slideViewPr>
    <p:cSldViewPr snapToGrid="0" snapToObjects="1">
      <p:cViewPr varScale="1">
        <p:scale>
          <a:sx n="70" d="100"/>
          <a:sy n="70" d="100"/>
        </p:scale>
        <p:origin x="418" y="72"/>
      </p:cViewPr>
      <p:guideLst>
        <p:guide pos="4656"/>
        <p:guide orient="horz" pos="3312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slide" Target="slides/slide62.xml" Id="rId63" /><Relationship Type="http://schemas.openxmlformats.org/officeDocument/2006/relationships/slide" Target="slides/slide67.xml" Id="rId68" /><Relationship Type="http://schemas.openxmlformats.org/officeDocument/2006/relationships/slide" Target="slides/slide83.xml" Id="rId84" /><Relationship Type="http://schemas.openxmlformats.org/officeDocument/2006/relationships/tableStyles" Target="tableStyles.xml" Id="rId89" /><Relationship Type="http://schemas.openxmlformats.org/officeDocument/2006/relationships/slide" Target="slides/slide15.xml" Id="rId16" /><Relationship Type="http://schemas.openxmlformats.org/officeDocument/2006/relationships/slide" Target="slides/slide10.xml" Id="rId11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52.xml" Id="rId53" /><Relationship Type="http://schemas.openxmlformats.org/officeDocument/2006/relationships/slide" Target="slides/slide57.xml" Id="rId58" /><Relationship Type="http://schemas.openxmlformats.org/officeDocument/2006/relationships/slide" Target="slides/slide73.xml" Id="rId74" /><Relationship Type="http://schemas.openxmlformats.org/officeDocument/2006/relationships/slide" Target="slides/slide78.xml" Id="rId79" /><Relationship Type="http://schemas.openxmlformats.org/officeDocument/2006/relationships/slide" Target="slides/slide4.xml" Id="rId5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42.xml" Id="rId43" /><Relationship Type="http://schemas.openxmlformats.org/officeDocument/2006/relationships/slide" Target="slides/slide47.xml" Id="rId48" /><Relationship Type="http://schemas.openxmlformats.org/officeDocument/2006/relationships/slide" Target="slides/slide55.xml" Id="rId56" /><Relationship Type="http://schemas.openxmlformats.org/officeDocument/2006/relationships/slide" Target="slides/slide63.xml" Id="rId64" /><Relationship Type="http://schemas.openxmlformats.org/officeDocument/2006/relationships/slide" Target="slides/slide68.xml" Id="rId69" /><Relationship Type="http://schemas.openxmlformats.org/officeDocument/2006/relationships/slide" Target="slides/slide76.xml" Id="rId77" /><Relationship Type="http://schemas.openxmlformats.org/officeDocument/2006/relationships/slide" Target="slides/slide7.xml" Id="rId8" /><Relationship Type="http://schemas.openxmlformats.org/officeDocument/2006/relationships/slide" Target="slides/slide50.xml" Id="rId51" /><Relationship Type="http://schemas.openxmlformats.org/officeDocument/2006/relationships/slide" Target="slides/slide71.xml" Id="rId72" /><Relationship Type="http://schemas.openxmlformats.org/officeDocument/2006/relationships/slide" Target="slides/slide79.xml" Id="rId80" /><Relationship Type="http://schemas.openxmlformats.org/officeDocument/2006/relationships/notesMaster" Target="notesMasters/notesMaster1.xml" Id="rId85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45.xml" Id="rId46" /><Relationship Type="http://schemas.openxmlformats.org/officeDocument/2006/relationships/slide" Target="slides/slide58.xml" Id="rId59" /><Relationship Type="http://schemas.openxmlformats.org/officeDocument/2006/relationships/slide" Target="slides/slide66.xml" Id="rId67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" Target="slides/slide53.xml" Id="rId54" /><Relationship Type="http://schemas.openxmlformats.org/officeDocument/2006/relationships/slide" Target="slides/slide61.xml" Id="rId62" /><Relationship Type="http://schemas.openxmlformats.org/officeDocument/2006/relationships/slide" Target="slides/slide69.xml" Id="rId70" /><Relationship Type="http://schemas.openxmlformats.org/officeDocument/2006/relationships/slide" Target="slides/slide74.xml" Id="rId75" /><Relationship Type="http://schemas.openxmlformats.org/officeDocument/2006/relationships/slide" Target="slides/slide82.xml" Id="rId83" /><Relationship Type="http://schemas.openxmlformats.org/officeDocument/2006/relationships/theme" Target="theme/theme1.xml" Id="rId88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48.xml" Id="rId49" /><Relationship Type="http://schemas.openxmlformats.org/officeDocument/2006/relationships/slide" Target="slides/slide56.xml" Id="rId57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51.xml" Id="rId52" /><Relationship Type="http://schemas.openxmlformats.org/officeDocument/2006/relationships/slide" Target="slides/slide59.xml" Id="rId60" /><Relationship Type="http://schemas.openxmlformats.org/officeDocument/2006/relationships/slide" Target="slides/slide64.xml" Id="rId65" /><Relationship Type="http://schemas.openxmlformats.org/officeDocument/2006/relationships/slide" Target="slides/slide72.xml" Id="rId73" /><Relationship Type="http://schemas.openxmlformats.org/officeDocument/2006/relationships/slide" Target="slides/slide77.xml" Id="rId78" /><Relationship Type="http://schemas.openxmlformats.org/officeDocument/2006/relationships/slide" Target="slides/slide80.xml" Id="rId81" /><Relationship Type="http://schemas.openxmlformats.org/officeDocument/2006/relationships/presProps" Target="presProps.xml" Id="rId86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38.xml" Id="rId39" /><Relationship Type="http://schemas.openxmlformats.org/officeDocument/2006/relationships/slide" Target="slides/slide33.xml" Id="rId34" /><Relationship Type="http://schemas.openxmlformats.org/officeDocument/2006/relationships/slide" Target="slides/slide49.xml" Id="rId50" /><Relationship Type="http://schemas.openxmlformats.org/officeDocument/2006/relationships/slide" Target="slides/slide54.xml" Id="rId55" /><Relationship Type="http://schemas.openxmlformats.org/officeDocument/2006/relationships/slide" Target="slides/slide75.xml" Id="rId76" /><Relationship Type="http://schemas.openxmlformats.org/officeDocument/2006/relationships/slide" Target="slides/slide6.xml" Id="rId7" /><Relationship Type="http://schemas.openxmlformats.org/officeDocument/2006/relationships/slide" Target="slides/slide70.xml" Id="rId71" /><Relationship Type="http://schemas.openxmlformats.org/officeDocument/2006/relationships/slide" Target="slides/slide1.xml" Id="rId2" /><Relationship Type="http://schemas.openxmlformats.org/officeDocument/2006/relationships/slide" Target="slides/slide28.xml" Id="rId29" /><Relationship Type="http://schemas.openxmlformats.org/officeDocument/2006/relationships/slide" Target="slides/slide23.xml" Id="rId24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openxmlformats.org/officeDocument/2006/relationships/slide" Target="slides/slide65.xml" Id="rId66" /><Relationship Type="http://schemas.openxmlformats.org/officeDocument/2006/relationships/viewProps" Target="viewProps.xml" Id="rId87" /><Relationship Type="http://schemas.openxmlformats.org/officeDocument/2006/relationships/slide" Target="slides/slide60.xml" Id="rId61" /><Relationship Type="http://schemas.openxmlformats.org/officeDocument/2006/relationships/slide" Target="slides/slide81.xml" Id="rId82" /><Relationship Type="http://schemas.openxmlformats.org/officeDocument/2006/relationships/slide" Target="slides/slide18.xml" Id="rId19" /><Relationship Type="http://schemas.openxmlformats.org/officeDocument/2006/relationships/slide" Target="/ppt/slides/slide84.xml" Id="R752bc42d3a4c47a7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点击编辑主文本样式</a:t>
            </a:r>
          </a:p>
          <a:p>
            <a:pPr lvl="1"/>
            <a:r>
              <a:rPr lang="en-US"/>
              <a:t>第二层</a:t>
            </a:r>
          </a:p>
          <a:p>
            <a:pPr lvl="2"/>
            <a:r>
              <a:rPr lang="en-US"/>
              <a:t>第三层</a:t>
            </a:r>
          </a:p>
          <a:p>
            <a:pPr lvl="3"/>
            <a:r>
              <a:rPr lang="en-US"/>
              <a:t>第四层</a:t>
            </a:r>
          </a:p>
          <a:p>
            <a:pPr lvl="4"/>
            <a:r>
              <a:rPr lang="en-US"/>
              <a:t>第五层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'#'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版本历史</a:t>
            </a:r>
          </a:p>
          <a:p>
            <a:endParaRPr lang="en-US" dirty="0"/>
          </a:p>
          <a:p>
            <a:r>
              <a:rPr lang="en-US" dirty="0"/>
              <a:t>8.0 (2020年5月)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所有的幻灯片都按16:9的长宽比重新排版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所有的幻灯片都更新为8</a:t>
            </a:r>
            <a:r>
              <a:rPr lang="en-US" baseline="30000" dirty="0"/>
              <a:t>th</a:t>
            </a:r>
            <a:r>
              <a:rPr lang="en-US" dirty="0"/>
              <a:t> 版材料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使用Calibri字体，而不是Gill Sans MT字体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在整个过程中添加更多的动画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较轻的标题字体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更新的数据中心幻灯片，生活中的一天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16916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80445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85780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448330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6531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953069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378678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52543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968002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50158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03644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093494"/>
      </p:ext>
    </p:extLst>
  </p:cSld>
  <p:clrMapOvr>
    <a:masterClrMapping/>
  </p:clrMapOvr>
</p:notes>
</file>

<file path=ppt/notesSlides/notesSlide2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5780"/>
      </p:ext>
    </p:extLst>
  </p:cSld>
  <p:clrMapOvr>
    <a:masterClrMapping/>
  </p:clrMapOvr>
</p:notes>
</file>

<file path=ppt/notesSlides/notesSlide2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6363"/>
      </p:ext>
    </p:extLst>
  </p:cSld>
  <p:clrMapOvr>
    <a:masterClrMapping/>
  </p:clrMapOvr>
</p:notes>
</file>

<file path=ppt/notesSlides/notesSlide2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18388"/>
      </p:ext>
    </p:extLst>
  </p:cSld>
  <p:clrMapOvr>
    <a:masterClrMapping/>
  </p:clrMapOvr>
</p:notes>
</file>

<file path=ppt/notesSlides/notesSlide2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022259"/>
      </p:ext>
    </p:extLst>
  </p:cSld>
  <p:clrMapOvr>
    <a:masterClrMapping/>
  </p:clrMapOvr>
</p:notes>
</file>

<file path=ppt/notesSlides/notesSlide2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8335"/>
      </p:ext>
    </p:extLst>
  </p:cSld>
  <p:clrMapOvr>
    <a:masterClrMapping/>
  </p:clrMapOvr>
</p:notes>
</file>

<file path=ppt/notesSlides/notesSlide2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93926"/>
      </p:ext>
    </p:extLst>
  </p:cSld>
  <p:clrMapOvr>
    <a:masterClrMapping/>
  </p:clrMapOvr>
</p:notes>
</file>

<file path=ppt/notesSlides/notesSlide2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77296"/>
      </p:ext>
    </p:extLst>
  </p:cSld>
  <p:clrMapOvr>
    <a:masterClrMapping/>
  </p:clrMapOvr>
</p:notes>
</file>

<file path=ppt/notesSlides/notesSlide2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72013"/>
      </p:ext>
    </p:extLst>
  </p:cSld>
  <p:clrMapOvr>
    <a:masterClrMapping/>
  </p:clrMapOvr>
</p:notes>
</file>

<file path=ppt/notesSlides/notesSlide2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407260"/>
      </p:ext>
    </p:extLst>
  </p:cSld>
  <p:clrMapOvr>
    <a:masterClrMapping/>
  </p:clrMapOvr>
</p:notes>
</file>

<file path=ppt/notesSlides/notesSlide3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3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3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3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3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notesSlides/notesSlide3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3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3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3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3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0214"/>
      </p:ext>
    </p:extLst>
  </p:cSld>
  <p:clrMapOvr>
    <a:masterClrMapping/>
  </p:clrMapOvr>
</p:notes>
</file>

<file path=ppt/notesSlides/notesSlide4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4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4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29164"/>
      </p:ext>
    </p:extLst>
  </p:cSld>
  <p:clrMapOvr>
    <a:masterClrMapping/>
  </p:clrMapOvr>
</p:notes>
</file>

<file path=ppt/notesSlides/notesSlide4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5162"/>
      </p:ext>
    </p:extLst>
  </p:cSld>
  <p:clrMapOvr>
    <a:masterClrMapping/>
  </p:clrMapOvr>
</p:notes>
</file>

<file path=ppt/notesSlides/notesSlide4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4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4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4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4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4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21272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硬件：</a:t>
            </a:r>
            <a:r>
              <a:rPr lang="en-US" altLang="zh-CN" dirty="0"/>
              <a:t>大部分</a:t>
            </a:r>
            <a:r>
              <a:rPr lang="en-US" altLang="zh-CN" dirty="0"/>
              <a:t>功能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软件：</a:t>
            </a:r>
            <a:r>
              <a:rPr lang="en-US" altLang="zh-CN" dirty="0"/>
              <a:t>链路层寻址信息，激活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控制器硬件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控制器中断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处理错误情况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将数据报传递到网络层上。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827227"/>
      </p:ext>
    </p:extLst>
  </p:cSld>
  <p:clrMapOvr>
    <a:masterClrMapping/>
  </p:clrMapOvr>
</p:notes>
</file>

<file path=ppt/notesSlides/notesSlide5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5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5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5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5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5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5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5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5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89992"/>
      </p:ext>
    </p:extLst>
  </p:cSld>
  <p:clrMapOvr>
    <a:masterClrMapping/>
  </p:clrMapOvr>
</p:notes>
</file>

<file path=ppt/notesSlides/notesSlide5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48633"/>
      </p:ext>
    </p:extLst>
  </p:cSld>
  <p:clrMapOvr>
    <a:masterClrMapping/>
  </p:clrMapOvr>
</p:notes>
</file>

<file path=ppt/notesSlides/notesSlide6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34065"/>
      </p:ext>
    </p:extLst>
  </p:cSld>
  <p:clrMapOvr>
    <a:masterClrMapping/>
  </p:clrMapOvr>
</p:notes>
</file>

<file path=ppt/notesSlides/notesSlide6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03036"/>
      </p:ext>
    </p:extLst>
  </p:cSld>
  <p:clrMapOvr>
    <a:masterClrMapping/>
  </p:clrMapOvr>
</p:notes>
</file>

<file path=ppt/notesSlides/notesSlide6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115332"/>
      </p:ext>
    </p:extLst>
  </p:cSld>
  <p:clrMapOvr>
    <a:masterClrMapping/>
  </p:clrMapOvr>
</p:notes>
</file>

<file path=ppt/notesSlides/notesSlide6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145"/>
      </p:ext>
    </p:extLst>
  </p:cSld>
  <p:clrMapOvr>
    <a:masterClrMapping/>
  </p:clrMapOvr>
</p:notes>
</file>

<file path=ppt/notesSlides/notesSlide6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109898"/>
      </p:ext>
    </p:extLst>
  </p:cSld>
  <p:clrMapOvr>
    <a:masterClrMapping/>
  </p:clrMapOvr>
</p:notes>
</file>

<file path=ppt/notesSlides/notesSlide6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49869"/>
      </p:ext>
    </p:extLst>
  </p:cSld>
  <p:clrMapOvr>
    <a:masterClrMapping/>
  </p:clrMapOvr>
</p:notes>
</file>

<file path=ppt/notesSlides/notesSlide6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216710"/>
      </p:ext>
    </p:extLst>
  </p:cSld>
  <p:clrMapOvr>
    <a:masterClrMapping/>
  </p:clrMapOvr>
</p:notes>
</file>

<file path=ppt/notesSlides/notesSlide6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40894"/>
      </p:ext>
    </p:extLst>
  </p:cSld>
  <p:clrMapOvr>
    <a:masterClrMapping/>
  </p:clrMapOvr>
</p:notes>
</file>

<file path=ppt/notesSlides/notesSlide6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50774"/>
      </p:ext>
    </p:extLst>
  </p:cSld>
  <p:clrMapOvr>
    <a:masterClrMapping/>
  </p:clrMapOvr>
</p:notes>
</file>

<file path=ppt/notesSlides/notesSlide6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623705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69797"/>
      </p:ext>
    </p:extLst>
  </p:cSld>
  <p:clrMapOvr>
    <a:masterClrMapping/>
  </p:clrMapOvr>
</p:notes>
</file>

<file path=ppt/notesSlides/notesSlide7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52986"/>
      </p:ext>
    </p:extLst>
  </p:cSld>
  <p:clrMapOvr>
    <a:masterClrMapping/>
  </p:clrMapOvr>
</p:notes>
</file>

<file path=ppt/notesSlides/notesSlide7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48004"/>
      </p:ext>
    </p:extLst>
  </p:cSld>
  <p:clrMapOvr>
    <a:masterClrMapping/>
  </p:clrMapOvr>
</p:notes>
</file>

<file path=ppt/notesSlides/notesSlide7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92846"/>
      </p:ext>
    </p:extLst>
  </p:cSld>
  <p:clrMapOvr>
    <a:masterClrMapping/>
  </p:clrMapOvr>
</p:notes>
</file>

<file path=ppt/notesSlides/notesSlide7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587126"/>
      </p:ext>
    </p:extLst>
  </p:cSld>
  <p:clrMapOvr>
    <a:masterClrMapping/>
  </p:clrMapOvr>
</p:notes>
</file>

<file path=ppt/notesSlides/notesSlide7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89024"/>
      </p:ext>
    </p:extLst>
  </p:cSld>
  <p:clrMapOvr>
    <a:masterClrMapping/>
  </p:clrMapOvr>
</p:notes>
</file>

<file path=ppt/notesSlides/notesSlide7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7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7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7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28021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192943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点击编辑主标题样式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点击编辑主文本样式</a:t>
            </a:r>
          </a:p>
          <a:p>
            <a:pPr lvl="1"/>
            <a:r>
              <a:rPr lang="en-US" dirty="0"/>
              <a:t>第二层</a:t>
            </a:r>
          </a:p>
          <a:p>
            <a:pPr lvl="2"/>
            <a:r>
              <a:rPr lang="en-US" dirty="0"/>
              <a:t>第三层</a:t>
            </a:r>
          </a:p>
          <a:p>
            <a:pPr lvl="3"/>
            <a:r>
              <a:rPr lang="en-US" dirty="0"/>
              <a:t>第四层</a:t>
            </a:r>
          </a:p>
          <a:p>
            <a:pPr lvl="4"/>
            <a:r>
              <a:rPr lang="en-US" dirty="0"/>
              <a:t>第五层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'#'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gi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0" Type="http://schemas.openxmlformats.org/officeDocument/2006/relationships/image" Target="../media/image11.png"/><Relationship Id="rId4" Type="http://schemas.openxmlformats.org/officeDocument/2006/relationships/image" Target="../media/image28.jpe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f16f714fc04e4fb6" /><Relationship Type="http://schemas.openxmlformats.org/officeDocument/2006/relationships/hyperlink" Target="https://www.deepl.com/pro?cta=edit-document" TargetMode="External" Id="Rac050cec3bb44482" /><Relationship Type="http://schemas.openxmlformats.org/officeDocument/2006/relationships/image" Target="/ppt/media/image39.bin" Id="Rc2bccdb4467c4879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计算机网络：自上而下的方法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版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培生公司，2020年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第六章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链接层 </a:t>
            </a: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和局域网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关于使用这些PowerPoint幻灯片的说明：</a:t>
            </a:r>
          </a:p>
          <a:p>
            <a:r>
              <a:rPr lang="en-US" altLang="en-US" sz="1400" dirty="0">
                <a:latin typeface="+mn-lt"/>
              </a:rPr>
              <a:t>我们</a:t>
            </a:r>
            <a:r>
              <a:rPr lang="en-US" altLang="ja-JP" sz="1400" dirty="0">
                <a:latin typeface="+mn-lt"/>
              </a:rPr>
              <a:t>将这些幻灯片免费提供给所有人（教员、学生、读者）。它们是以PowerPoint的形式出现的，所以你可以看到动画；并且可以添加、修改和删除幻灯片（包括这个）和幻灯片内容以满足你的需要。它们显然代表了</a:t>
            </a:r>
            <a:r>
              <a:rPr lang="en-US" altLang="ja-JP" sz="1400" dirty="0">
                <a:latin typeface="+mn-lt"/>
              </a:rPr>
              <a:t>我们</a:t>
            </a:r>
            <a:r>
              <a:rPr lang="en-US" altLang="ja-JP" sz="1400" i="1" dirty="0">
                <a:latin typeface="+mn-lt"/>
              </a:rPr>
              <a:t>大量</a:t>
            </a:r>
            <a:r>
              <a:rPr lang="en-US" altLang="ja-JP" sz="1400" dirty="0">
                <a:latin typeface="+mn-lt"/>
              </a:rPr>
              <a:t>的工作。作为使用的回报，我们只要求以下几点：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如果你使用这些幻灯片（例如，在课堂上），你要提到它们的来源（毕竟，我们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希望人们使用我们的书！）。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如果你将任何幻灯片发布在一个www网站上，你要注意它们是由我们的幻灯片改编的（或可能与之相同），并注意我们对这些材料的版权。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关于修订历史，请参见本页面的幻灯片说明。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谢谢你，请享用!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所有材料的版权为1996-2020年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J.F. Kurose和K.W. Ross, 保留所有权利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一个理想的多路存取协议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10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944216" y="1626703"/>
            <a:ext cx="1005508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0000A8"/>
                </a:solidFill>
              </a:rPr>
              <a:t>给定：</a:t>
            </a:r>
            <a:r>
              <a:rPr lang="en-US" sz="3200" dirty="0"/>
              <a:t>速率为</a:t>
            </a:r>
            <a:r>
              <a:rPr lang="en-US" sz="3200" i="1" dirty="0"/>
              <a:t>R </a:t>
            </a:r>
            <a:r>
              <a:rPr lang="en-US" sz="3200" dirty="0"/>
              <a:t>bps</a:t>
            </a:r>
            <a:r>
              <a:rPr lang="en-US" sz="3200" dirty="0"/>
              <a:t>的多接入通道（MAC）。</a:t>
            </a:r>
          </a:p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0000A8"/>
                </a:solidFill>
              </a:rPr>
              <a:t>愿望：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</a:t>
            </a:r>
            <a:r>
              <a:rPr lang="en-US" sz="2800" dirty="0"/>
              <a:t>当一个节点想发送时，它可以以速率</a:t>
            </a:r>
            <a:r>
              <a:rPr lang="en-US" sz="2800" i="1" dirty="0"/>
              <a:t>R</a:t>
            </a:r>
            <a:r>
              <a:rPr lang="en-US" sz="2800" dirty="0"/>
              <a:t>发送</a:t>
            </a:r>
            <a:r>
              <a:rPr lang="en-US" sz="2800" dirty="0"/>
              <a:t>。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/>
              <a:t>2.当M个节点想要发送时，每个节点可以以平均速率</a:t>
            </a:r>
            <a:r>
              <a:rPr lang="en-US" sz="2800" i="1" dirty="0"/>
              <a:t>R/M</a:t>
            </a:r>
            <a:r>
              <a:rPr lang="en-US" sz="2800" dirty="0"/>
              <a:t>发送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/>
              <a:t>3.完全分权：</a:t>
            </a:r>
          </a:p>
          <a:p>
            <a:pPr lvl="2">
              <a:defRPr/>
            </a:pPr>
            <a:r>
              <a:rPr lang="en-US" sz="2800" dirty="0"/>
              <a:t>没有专门的节点来协调传输</a:t>
            </a:r>
          </a:p>
          <a:p>
            <a:pPr lvl="2">
              <a:defRPr/>
            </a:pPr>
            <a:r>
              <a:rPr lang="en-US" sz="2800" dirty="0"/>
              <a:t>没有同步的时钟，槽位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/>
              <a:t>4.简单</a:t>
            </a:r>
          </a:p>
        </p:txBody>
      </p:sp>
    </p:spTree>
    <p:extLst>
      <p:ext uri="{BB962C8B-B14F-4D97-AF65-F5344CB8AC3E}">
        <p14:creationId xmlns:p14="http://schemas.microsoft.com/office/powerpoint/2010/main" val="33446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MAC协议：分类法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11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811696" y="1356210"/>
            <a:ext cx="11141765" cy="49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/>
              <a:t>三个大类：</a:t>
            </a:r>
          </a:p>
          <a:p>
            <a:pPr marL="404813" indent="-274638">
              <a:defRPr/>
            </a:pPr>
            <a:r>
              <a:rPr lang="en-US" sz="3200" dirty="0">
                <a:solidFill>
                  <a:srgbClr val="C00000"/>
                </a:solidFill>
              </a:rPr>
              <a:t>通道划分</a:t>
            </a:r>
          </a:p>
          <a:p>
            <a:pPr lvl="1">
              <a:defRPr/>
            </a:pPr>
            <a:r>
              <a:rPr lang="en-US" sz="2800" dirty="0"/>
              <a:t>将频道分成更小的 </a:t>
            </a:r>
            <a:r>
              <a:rPr lang="en-US" altLang="ja-JP" sz="2800" dirty="0"/>
              <a:t>"</a:t>
            </a:r>
            <a:r>
              <a:rPr lang="en-US" sz="2800" dirty="0"/>
              <a:t>碎片</a:t>
            </a:r>
            <a:r>
              <a:rPr lang="en-US" altLang="ja-JP" sz="2800" dirty="0"/>
              <a:t>"</a:t>
            </a:r>
            <a:r>
              <a:rPr lang="en-US" sz="2800" dirty="0"/>
              <a:t>（时隙、频率、代码）。</a:t>
            </a:r>
          </a:p>
          <a:p>
            <a:pPr lvl="1">
              <a:defRPr/>
            </a:pPr>
            <a:r>
              <a:rPr lang="en-US" sz="2800" dirty="0"/>
              <a:t>拨片给节点专用</a:t>
            </a:r>
            <a:endParaRPr lang="en-US" sz="3200" dirty="0"/>
          </a:p>
          <a:p>
            <a:pPr marL="404813" indent="-274638">
              <a:defRPr/>
            </a:pPr>
            <a:r>
              <a:rPr lang="en-US" sz="3200" i="1" dirty="0">
                <a:solidFill>
                  <a:srgbClr val="C00000"/>
                </a:solidFill>
              </a:rPr>
              <a:t>随机访问</a:t>
            </a:r>
          </a:p>
          <a:p>
            <a:pPr lvl="1">
              <a:defRPr/>
            </a:pPr>
            <a:r>
              <a:rPr lang="en-US" sz="2800" dirty="0"/>
              <a:t>通道不分，允许碰撞</a:t>
            </a:r>
          </a:p>
          <a:p>
            <a:pPr lvl="1">
              <a:defRPr/>
            </a:pPr>
            <a:r>
              <a:rPr lang="en-US" sz="2800" dirty="0"/>
              <a:t>从碰撞中 </a:t>
            </a:r>
            <a:r>
              <a:rPr lang="en-US" altLang="ja-JP" sz="2800" dirty="0"/>
              <a:t>"</a:t>
            </a:r>
            <a:r>
              <a:rPr lang="en-US" sz="2800" dirty="0"/>
              <a:t>恢复 </a:t>
            </a:r>
            <a:r>
              <a:rPr lang="en-US" altLang="ja-JP" sz="2800" dirty="0"/>
              <a:t>"过来</a:t>
            </a:r>
            <a:endParaRPr lang="en-US" dirty="0"/>
          </a:p>
          <a:p>
            <a:pPr marL="404813" indent="-274638">
              <a:defRPr/>
            </a:pPr>
            <a:r>
              <a:rPr lang="en-US" sz="3200" dirty="0">
                <a:solidFill>
                  <a:srgbClr val="C00000"/>
                </a:solidFill>
              </a:rPr>
              <a:t>"轮流</a:t>
            </a:r>
            <a:r>
              <a:rPr lang="en-US" altLang="ja-JP" sz="3200" dirty="0">
                <a:solidFill>
                  <a:srgbClr val="C00000"/>
                </a:solidFill>
              </a:rPr>
              <a:t>"</a:t>
            </a:r>
            <a:endParaRPr lang="en-US" sz="3200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sz="2800" dirty="0"/>
              <a:t>节点轮流，但有更多需要发送的节点可以轮流更长时间。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9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信道划分的MAC协议：TDMA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12</a:t>
            </a:fld>
            <a:endParaRPr lang="en-US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0A448D7E-58D9-064C-A6F1-E4409D3F3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904" y="1459051"/>
            <a:ext cx="1023047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3200" kern="0" dirty="0">
                <a:solidFill>
                  <a:srgbClr val="C00000"/>
                </a:solidFill>
                <a:cs typeface="+mn-cs"/>
              </a:rPr>
              <a:t>TDMA: 时分多址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kern="0" dirty="0">
                <a:cs typeface="+mn-cs"/>
              </a:rPr>
              <a:t>以 "轮 "为单位访问通道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kern="0" dirty="0">
                <a:cs typeface="+mn-cs"/>
              </a:rPr>
              <a:t>每个站在每一轮中得到固定长度的时隙（长度=数据包传输时间）。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kern="0" dirty="0">
                <a:cs typeface="+mn-cs"/>
              </a:rPr>
              <a:t>未使用的槽位会被闲置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kern="0" dirty="0">
                <a:cs typeface="+mn-cs"/>
              </a:rPr>
              <a:t>例如：6个站的局域网，1,3,4有数据包要发送，2,5,6槽闲置。 </a:t>
            </a:r>
            <a:endParaRPr lang="en-US" sz="3200" kern="0" dirty="0">
              <a:cs typeface="+mn-cs"/>
            </a:endParaRPr>
          </a:p>
        </p:txBody>
      </p:sp>
      <p:sp>
        <p:nvSpPr>
          <p:cNvPr id="44" name="Line 7">
            <a:extLst>
              <a:ext uri="{FF2B5EF4-FFF2-40B4-BE49-F238E27FC236}">
                <a16:creationId xmlns:a16="http://schemas.microsoft.com/office/drawing/2014/main" id="{A162B864-328B-BB4E-A401-8C10A01CA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001" y="5652397"/>
            <a:ext cx="6084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BF0ACED-1DF3-A344-A69A-823B25CE0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251" y="5425384"/>
            <a:ext cx="479425" cy="230188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B5DDDA64-5C9C-D148-8420-B59356552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101" y="5425384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D9985277-7968-C842-9231-012104EC2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425384"/>
            <a:ext cx="479425" cy="230188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8" name="Line 13">
            <a:extLst>
              <a:ext uri="{FF2B5EF4-FFF2-40B4-BE49-F238E27FC236}">
                <a16:creationId xmlns:a16="http://schemas.microsoft.com/office/drawing/2014/main" id="{F7E6C5C0-28CB-2C46-906A-E86EFCC6E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0838" y="5312672"/>
            <a:ext cx="0" cy="3381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51E737FE-2977-8B4C-B4D9-80C37910A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6276" y="5315847"/>
            <a:ext cx="0" cy="3381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48F8A2A9-DBD4-9443-B624-51C1A0D8A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263" y="5392047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4D91ED1E-2495-0E4F-9B3E-3AFE785C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13" y="5377759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52" name="Text Box 25">
            <a:extLst>
              <a:ext uri="{FF2B5EF4-FFF2-40B4-BE49-F238E27FC236}">
                <a16:creationId xmlns:a16="http://schemas.microsoft.com/office/drawing/2014/main" id="{AAF51084-5D55-9047-9D10-B125F32E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551" y="5384109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A2F25EA-1C55-8B45-8EA1-3A00A92F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751" y="5420622"/>
            <a:ext cx="479425" cy="230187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39F06F1D-D0F6-4C49-99E0-AE58E606A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601" y="5420622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0AEA40D-BFBF-704C-9415-CB79BC9BD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263" y="5420622"/>
            <a:ext cx="479425" cy="230187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" name="Line 29">
            <a:extLst>
              <a:ext uri="{FF2B5EF4-FFF2-40B4-BE49-F238E27FC236}">
                <a16:creationId xmlns:a16="http://schemas.microsoft.com/office/drawing/2014/main" id="{5025264D-4923-CA41-AB44-0965E9585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338" y="5307909"/>
            <a:ext cx="0" cy="338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30">
            <a:extLst>
              <a:ext uri="{FF2B5EF4-FFF2-40B4-BE49-F238E27FC236}">
                <a16:creationId xmlns:a16="http://schemas.microsoft.com/office/drawing/2014/main" id="{9684285E-DFBE-DA4D-9AE4-55B5626A2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763" y="5387284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58" name="Text Box 31">
            <a:extLst>
              <a:ext uri="{FF2B5EF4-FFF2-40B4-BE49-F238E27FC236}">
                <a16:creationId xmlns:a16="http://schemas.microsoft.com/office/drawing/2014/main" id="{6E82E5EA-026E-7045-B1A4-9CC9C86E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913" y="5372997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59" name="Text Box 32">
            <a:extLst>
              <a:ext uri="{FF2B5EF4-FFF2-40B4-BE49-F238E27FC236}">
                <a16:creationId xmlns:a16="http://schemas.microsoft.com/office/drawing/2014/main" id="{5B3E3799-80A5-7142-9795-9DF13D5F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051" y="5379347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0" dirty="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60" name="Line 34">
            <a:extLst>
              <a:ext uri="{FF2B5EF4-FFF2-40B4-BE49-F238E27FC236}">
                <a16:creationId xmlns:a16="http://schemas.microsoft.com/office/drawing/2014/main" id="{14EBD35E-98E3-AF4C-839F-9C6CB952A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1851" y="5417447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1" name="Line 35">
            <a:extLst>
              <a:ext uri="{FF2B5EF4-FFF2-40B4-BE49-F238E27FC236}">
                <a16:creationId xmlns:a16="http://schemas.microsoft.com/office/drawing/2014/main" id="{F002AB0E-BA6B-6448-B7B9-3028A445D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101" y="5422209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Line 36">
            <a:extLst>
              <a:ext uri="{FF2B5EF4-FFF2-40B4-BE49-F238E27FC236}">
                <a16:creationId xmlns:a16="http://schemas.microsoft.com/office/drawing/2014/main" id="{F10DFCB1-F5CE-2944-B5BD-75F801E54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4351" y="5422209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Line 37">
            <a:extLst>
              <a:ext uri="{FF2B5EF4-FFF2-40B4-BE49-F238E27FC236}">
                <a16:creationId xmlns:a16="http://schemas.microsoft.com/office/drawing/2014/main" id="{5C202F74-B0E9-054A-BA6A-ED679E08B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0601" y="5422209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4" name="Line 38">
            <a:extLst>
              <a:ext uri="{FF2B5EF4-FFF2-40B4-BE49-F238E27FC236}">
                <a16:creationId xmlns:a16="http://schemas.microsoft.com/office/drawing/2014/main" id="{17258870-A929-E743-9ABE-DE23B79DB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1613" y="5412684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5" name="Line 39">
            <a:extLst>
              <a:ext uri="{FF2B5EF4-FFF2-40B4-BE49-F238E27FC236}">
                <a16:creationId xmlns:a16="http://schemas.microsoft.com/office/drawing/2014/main" id="{8AD32332-0DC8-9E49-947E-1BAEF13A5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9351" y="5417447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6" name="Line 40">
            <a:extLst>
              <a:ext uri="{FF2B5EF4-FFF2-40B4-BE49-F238E27FC236}">
                <a16:creationId xmlns:a16="http://schemas.microsoft.com/office/drawing/2014/main" id="{5AD88233-F39A-B84C-B2C9-4019C2559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088" y="5412684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Line 41">
            <a:extLst>
              <a:ext uri="{FF2B5EF4-FFF2-40B4-BE49-F238E27FC236}">
                <a16:creationId xmlns:a16="http://schemas.microsoft.com/office/drawing/2014/main" id="{78671AB0-ED5E-5C4D-AC35-7C14A7C84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4826" y="5407922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Line 42">
            <a:extLst>
              <a:ext uri="{FF2B5EF4-FFF2-40B4-BE49-F238E27FC236}">
                <a16:creationId xmlns:a16="http://schemas.microsoft.com/office/drawing/2014/main" id="{392BE166-36F8-ED44-B8F4-C49488BC9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101" y="5417447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9" name="Line 43">
            <a:extLst>
              <a:ext uri="{FF2B5EF4-FFF2-40B4-BE49-F238E27FC236}">
                <a16:creationId xmlns:a16="http://schemas.microsoft.com/office/drawing/2014/main" id="{C6ED8042-7995-2346-BE45-DBFCD6A27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5838" y="5322197"/>
            <a:ext cx="0" cy="3381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0" name="Line 44">
            <a:extLst>
              <a:ext uri="{FF2B5EF4-FFF2-40B4-BE49-F238E27FC236}">
                <a16:creationId xmlns:a16="http://schemas.microsoft.com/office/drawing/2014/main" id="{DD22EBBA-AEC8-5E4C-AABA-D5D9CC143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5601" y="5417447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1" name="Text Box 45">
            <a:extLst>
              <a:ext uri="{FF2B5EF4-FFF2-40B4-BE49-F238E27FC236}">
                <a16:creationId xmlns:a16="http://schemas.microsoft.com/office/drawing/2014/main" id="{F54AF62A-48FF-814D-8354-2867F36F7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13" y="4793559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6槽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框架</a:t>
            </a:r>
          </a:p>
        </p:txBody>
      </p:sp>
      <p:sp>
        <p:nvSpPr>
          <p:cNvPr id="72" name="Line 46">
            <a:extLst>
              <a:ext uri="{FF2B5EF4-FFF2-40B4-BE49-F238E27FC236}">
                <a16:creationId xmlns:a16="http://schemas.microsoft.com/office/drawing/2014/main" id="{7D7E0352-F8F2-5743-A848-9F53111F6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6626" y="5130109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3" name="Line 47">
            <a:extLst>
              <a:ext uri="{FF2B5EF4-FFF2-40B4-BE49-F238E27FC236}">
                <a16:creationId xmlns:a16="http://schemas.microsoft.com/office/drawing/2014/main" id="{EBD725BA-5097-D14C-982A-992BE18BDB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1951" y="5125347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4" name="Line 48">
            <a:extLst>
              <a:ext uri="{FF2B5EF4-FFF2-40B4-BE49-F238E27FC236}">
                <a16:creationId xmlns:a16="http://schemas.microsoft.com/office/drawing/2014/main" id="{E29434D8-2134-AC4C-88EE-1DEC7494A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1313" y="5038034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5" name="Line 49">
            <a:extLst>
              <a:ext uri="{FF2B5EF4-FFF2-40B4-BE49-F238E27FC236}">
                <a16:creationId xmlns:a16="http://schemas.microsoft.com/office/drawing/2014/main" id="{DD6295BF-D109-B14A-8DA1-AE6AAF54D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0401" y="502850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6" name="Text Box 51">
            <a:extLst>
              <a:ext uri="{FF2B5EF4-FFF2-40B4-BE49-F238E27FC236}">
                <a16:creationId xmlns:a16="http://schemas.microsoft.com/office/drawing/2014/main" id="{699B3453-7E1D-004F-906D-AF9515116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263" y="4766572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6槽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框架</a:t>
            </a:r>
          </a:p>
        </p:txBody>
      </p:sp>
      <p:sp>
        <p:nvSpPr>
          <p:cNvPr id="77" name="Line 52">
            <a:extLst>
              <a:ext uri="{FF2B5EF4-FFF2-40B4-BE49-F238E27FC236}">
                <a16:creationId xmlns:a16="http://schemas.microsoft.com/office/drawing/2014/main" id="{93CF78E3-E304-1F47-A737-21BE287F4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0476" y="5136459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" name="Line 53">
            <a:extLst>
              <a:ext uri="{FF2B5EF4-FFF2-40B4-BE49-F238E27FC236}">
                <a16:creationId xmlns:a16="http://schemas.microsoft.com/office/drawing/2014/main" id="{AB3A3849-AE7D-284D-84DC-79BD81FCD6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801" y="5131697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9" name="Line 55">
            <a:extLst>
              <a:ext uri="{FF2B5EF4-FFF2-40B4-BE49-F238E27FC236}">
                <a16:creationId xmlns:a16="http://schemas.microsoft.com/office/drawing/2014/main" id="{AE222EAA-A862-9447-9545-E85FC863E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4251" y="5001522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信道划分的MAC协议：FDMA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13</a:t>
            </a:fld>
            <a:endParaRPr lang="en-US" dirty="0"/>
          </a:p>
        </p:txBody>
      </p:sp>
      <p:sp>
        <p:nvSpPr>
          <p:cNvPr id="106" name="Rectangle 3">
            <a:extLst>
              <a:ext uri="{FF2B5EF4-FFF2-40B4-BE49-F238E27FC236}">
                <a16:creationId xmlns:a16="http://schemas.microsoft.com/office/drawing/2014/main" id="{A94113D7-D843-6943-B334-D7CB4D1F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7" y="1404730"/>
            <a:ext cx="10457898" cy="239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kern="0" dirty="0">
                <a:solidFill>
                  <a:srgbClr val="C00000"/>
                </a:solidFill>
                <a:cs typeface="+mn-cs"/>
              </a:rPr>
              <a:t>FDMA：频分多址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kern="0" dirty="0">
                <a:cs typeface="+mn-cs"/>
              </a:rPr>
              <a:t>被划分为频段的通道频谱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kern="0" dirty="0">
                <a:cs typeface="+mn-cs"/>
              </a:rPr>
              <a:t>每个站分配的固定频段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kern="0" dirty="0">
                <a:cs typeface="+mn-cs"/>
              </a:rPr>
              <a:t>频段内未使用的传输时间进入空闲状态 </a:t>
            </a:r>
          </a:p>
          <a:p>
            <a:pPr indent="-277813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kern="0" dirty="0">
                <a:cs typeface="+mn-cs"/>
              </a:rPr>
              <a:t>例如：6个站的局域网，1,3,4有数据包要发送，2,5,6频段空闲。 </a:t>
            </a:r>
            <a:endParaRPr lang="en-US" kern="0" dirty="0">
              <a:cs typeface="+mn-cs"/>
            </a:endParaRPr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FB019CDD-E472-AF4E-8949-C4737F99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416" y="401934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7AC0087E-78DE-BF46-9489-779BB31FF6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5124243"/>
            <a:ext cx="622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9" name="Line 6">
            <a:extLst>
              <a:ext uri="{FF2B5EF4-FFF2-40B4-BE49-F238E27FC236}">
                <a16:creationId xmlns:a16="http://schemas.microsoft.com/office/drawing/2014/main" id="{9FC23187-FBDC-FA4B-B4E6-6E7E43341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66" y="5516355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0" name="Line 7">
            <a:extLst>
              <a:ext uri="{FF2B5EF4-FFF2-40B4-BE49-F238E27FC236}">
                <a16:creationId xmlns:a16="http://schemas.microsoft.com/office/drawing/2014/main" id="{E641A772-5023-C846-9FAC-463AEB27F3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5902118"/>
            <a:ext cx="62706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1" name="Line 8">
            <a:extLst>
              <a:ext uri="{FF2B5EF4-FFF2-40B4-BE49-F238E27FC236}">
                <a16:creationId xmlns:a16="http://schemas.microsoft.com/office/drawing/2014/main" id="{3C34D97D-BA0E-E54B-8121-E6DAAC9C5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66" y="4738480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2" name="Line 9">
            <a:extLst>
              <a:ext uri="{FF2B5EF4-FFF2-40B4-BE49-F238E27FC236}">
                <a16:creationId xmlns:a16="http://schemas.microsoft.com/office/drawing/2014/main" id="{EADC3381-A525-5746-A4EC-3AFDB46D7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4352718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3" name="Line 11">
            <a:extLst>
              <a:ext uri="{FF2B5EF4-FFF2-40B4-BE49-F238E27FC236}">
                <a16:creationId xmlns:a16="http://schemas.microsoft.com/office/drawing/2014/main" id="{CAEC1A74-CC07-704F-8130-3B0A0ED24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3553" y="4292393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4" name="Freeform 12">
            <a:extLst>
              <a:ext uri="{FF2B5EF4-FFF2-40B4-BE49-F238E27FC236}">
                <a16:creationId xmlns:a16="http://schemas.microsoft.com/office/drawing/2014/main" id="{4415498F-BA55-314D-A0E8-A4F7108E385D}"/>
              </a:ext>
            </a:extLst>
          </p:cNvPr>
          <p:cNvSpPr>
            <a:spLocks/>
          </p:cNvSpPr>
          <p:nvPr/>
        </p:nvSpPr>
        <p:spPr bwMode="auto">
          <a:xfrm>
            <a:off x="7641191" y="417333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3333CC"/>
          </a:solidFill>
          <a:ln w="19050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5" name="Line 13">
            <a:extLst>
              <a:ext uri="{FF2B5EF4-FFF2-40B4-BE49-F238E27FC236}">
                <a16:creationId xmlns:a16="http://schemas.microsoft.com/office/drawing/2014/main" id="{F566D06F-DA9B-924F-A309-E705E2641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178" y="4695618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6" name="Line 15">
            <a:extLst>
              <a:ext uri="{FF2B5EF4-FFF2-40B4-BE49-F238E27FC236}">
                <a16:creationId xmlns:a16="http://schemas.microsoft.com/office/drawing/2014/main" id="{4AF0EC43-8F11-1A47-8304-4922215B1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178" y="5094080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AB06C57E-A006-8040-A27E-949550E4FE8F}"/>
              </a:ext>
            </a:extLst>
          </p:cNvPr>
          <p:cNvSpPr>
            <a:spLocks/>
          </p:cNvSpPr>
          <p:nvPr/>
        </p:nvSpPr>
        <p:spPr bwMode="auto">
          <a:xfrm>
            <a:off x="7688816" y="497501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8" name="Group 17">
            <a:extLst>
              <a:ext uri="{FF2B5EF4-FFF2-40B4-BE49-F238E27FC236}">
                <a16:creationId xmlns:a16="http://schemas.microsoft.com/office/drawing/2014/main" id="{0C46EA38-B2CC-E242-A036-92D6D5CB1BD1}"/>
              </a:ext>
            </a:extLst>
          </p:cNvPr>
          <p:cNvGrpSpPr>
            <a:grpSpLocks/>
          </p:cNvGrpSpPr>
          <p:nvPr/>
        </p:nvGrpSpPr>
        <p:grpSpPr bwMode="auto">
          <a:xfrm>
            <a:off x="7558641" y="5379830"/>
            <a:ext cx="2228850" cy="119063"/>
            <a:chOff x="1884" y="2826"/>
            <a:chExt cx="1404" cy="75"/>
          </a:xfrm>
        </p:grpSpPr>
        <p:sp>
          <p:nvSpPr>
            <p:cNvPr id="119" name="Line 18">
              <a:extLst>
                <a:ext uri="{FF2B5EF4-FFF2-40B4-BE49-F238E27FC236}">
                  <a16:creationId xmlns:a16="http://schemas.microsoft.com/office/drawing/2014/main" id="{4C5A6A23-131D-3D4A-A858-616AD50DE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noFill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AD858F7D-3B6B-6C4E-9D01-B6641A9BF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1" name="Line 20">
            <a:extLst>
              <a:ext uri="{FF2B5EF4-FFF2-40B4-BE49-F238E27FC236}">
                <a16:creationId xmlns:a16="http://schemas.microsoft.com/office/drawing/2014/main" id="{C3DEAD67-CC99-8145-991E-0D18A9400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8803" y="5905293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2" name="Text Box 22">
            <a:extLst>
              <a:ext uri="{FF2B5EF4-FFF2-40B4-BE49-F238E27FC236}">
                <a16:creationId xmlns:a16="http://schemas.microsoft.com/office/drawing/2014/main" id="{76166768-A0A0-D047-AF51-584B5A20077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570297" y="4899612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频段</a:t>
            </a:r>
          </a:p>
        </p:txBody>
      </p:sp>
      <p:sp>
        <p:nvSpPr>
          <p:cNvPr id="123" name="Text Box 23">
            <a:extLst>
              <a:ext uri="{FF2B5EF4-FFF2-40B4-BE49-F238E27FC236}">
                <a16:creationId xmlns:a16="http://schemas.microsoft.com/office/drawing/2014/main" id="{17DE17BD-A94E-DA4D-AAF6-A402FC36902D}"/>
              </a:ext>
            </a:extLst>
          </p:cNvPr>
          <p:cNvSpPr txBox="1">
            <a:spLocks noChangeArrowheads="1"/>
          </p:cNvSpPr>
          <p:nvPr/>
        </p:nvSpPr>
        <p:spPr bwMode="auto">
          <a:xfrm rot="67766">
            <a:off x="9479516" y="384154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时间</a:t>
            </a:r>
          </a:p>
        </p:txBody>
      </p:sp>
      <p:sp>
        <p:nvSpPr>
          <p:cNvPr id="124" name="Freeform 54">
            <a:extLst>
              <a:ext uri="{FF2B5EF4-FFF2-40B4-BE49-F238E27FC236}">
                <a16:creationId xmlns:a16="http://schemas.microsoft.com/office/drawing/2014/main" id="{7AD42071-4F64-B843-A1C6-7FCBFED04E99}"/>
              </a:ext>
            </a:extLst>
          </p:cNvPr>
          <p:cNvSpPr>
            <a:spLocks/>
          </p:cNvSpPr>
          <p:nvPr/>
        </p:nvSpPr>
        <p:spPr bwMode="auto">
          <a:xfrm>
            <a:off x="4178853" y="422889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mpd="sng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25" name="Group 56">
            <a:extLst>
              <a:ext uri="{FF2B5EF4-FFF2-40B4-BE49-F238E27FC236}">
                <a16:creationId xmlns:a16="http://schemas.microsoft.com/office/drawing/2014/main" id="{34B5CE52-E522-7047-BA9D-9BB20B9F9ADA}"/>
              </a:ext>
            </a:extLst>
          </p:cNvPr>
          <p:cNvGrpSpPr>
            <a:grpSpLocks/>
          </p:cNvGrpSpPr>
          <p:nvPr/>
        </p:nvGrpSpPr>
        <p:grpSpPr bwMode="auto">
          <a:xfrm>
            <a:off x="2440541" y="4867068"/>
            <a:ext cx="1666875" cy="314325"/>
            <a:chOff x="1614" y="1494"/>
            <a:chExt cx="1050" cy="198"/>
          </a:xfrm>
        </p:grpSpPr>
        <p:sp>
          <p:nvSpPr>
            <p:cNvPr id="126" name="Rectangle 57">
              <a:extLst>
                <a:ext uri="{FF2B5EF4-FFF2-40B4-BE49-F238E27FC236}">
                  <a16:creationId xmlns:a16="http://schemas.microsoft.com/office/drawing/2014/main" id="{35185768-7475-464D-9B46-EAE338591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E23B659-5071-9E47-B3AE-975CCCF9C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>
                <a:gd name="T0" fmla="*/ 18 w 896"/>
                <a:gd name="T1" fmla="*/ 0 h 198"/>
                <a:gd name="T2" fmla="*/ 0 w 896"/>
                <a:gd name="T3" fmla="*/ 96 h 198"/>
                <a:gd name="T4" fmla="*/ 18 w 896"/>
                <a:gd name="T5" fmla="*/ 198 h 198"/>
                <a:gd name="T6" fmla="*/ 774 w 896"/>
                <a:gd name="T7" fmla="*/ 198 h 198"/>
                <a:gd name="T8" fmla="*/ 750 w 896"/>
                <a:gd name="T9" fmla="*/ 90 h 198"/>
                <a:gd name="T10" fmla="*/ 774 w 896"/>
                <a:gd name="T11" fmla="*/ 0 h 198"/>
                <a:gd name="T12" fmla="*/ 18 w 896"/>
                <a:gd name="T13" fmla="*/ 0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50000">
                  <a:srgbClr val="FFFFFF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59">
              <a:extLst>
                <a:ext uri="{FF2B5EF4-FFF2-40B4-BE49-F238E27FC236}">
                  <a16:creationId xmlns:a16="http://schemas.microsoft.com/office/drawing/2014/main" id="{4CF64D39-F6A5-B043-AE9F-C0E095A8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60">
              <a:extLst>
                <a:ext uri="{FF2B5EF4-FFF2-40B4-BE49-F238E27FC236}">
                  <a16:creationId xmlns:a16="http://schemas.microsoft.com/office/drawing/2014/main" id="{1E0950E2-1737-0848-B4CE-20AE13DCB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" name="Text Box 69">
            <a:extLst>
              <a:ext uri="{FF2B5EF4-FFF2-40B4-BE49-F238E27FC236}">
                <a16:creationId xmlns:a16="http://schemas.microsoft.com/office/drawing/2014/main" id="{D3E65D95-5225-584A-9047-05868BCE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766" y="557985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FDM电缆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A0270D6-4A2D-1440-9DDD-3F93BFED8457}"/>
              </a:ext>
            </a:extLst>
          </p:cNvPr>
          <p:cNvSpPr/>
          <p:nvPr/>
        </p:nvSpPr>
        <p:spPr>
          <a:xfrm>
            <a:off x="5002905" y="5527821"/>
            <a:ext cx="1003515" cy="275129"/>
          </a:xfrm>
          <a:custGeom>
            <a:avLst/>
            <a:gdLst>
              <a:gd name="connsiteX0" fmla="*/ 0 w 1937289"/>
              <a:gd name="connsiteY0" fmla="*/ 228600 h 437827"/>
              <a:gd name="connsiteX1" fmla="*/ 100739 w 1937289"/>
              <a:gd name="connsiteY1" fmla="*/ 0 h 437827"/>
              <a:gd name="connsiteX2" fmla="*/ 286719 w 1937289"/>
              <a:gd name="connsiteY2" fmla="*/ 430078 h 437827"/>
              <a:gd name="connsiteX3" fmla="*/ 480448 w 1937289"/>
              <a:gd name="connsiteY3" fmla="*/ 7749 h 437827"/>
              <a:gd name="connsiteX4" fmla="*/ 681926 w 1937289"/>
              <a:gd name="connsiteY4" fmla="*/ 433953 h 437827"/>
              <a:gd name="connsiteX5" fmla="*/ 867905 w 1937289"/>
              <a:gd name="connsiteY5" fmla="*/ 7749 h 437827"/>
              <a:gd name="connsiteX6" fmla="*/ 1061634 w 1937289"/>
              <a:gd name="connsiteY6" fmla="*/ 430078 h 437827"/>
              <a:gd name="connsiteX7" fmla="*/ 1255363 w 1937289"/>
              <a:gd name="connsiteY7" fmla="*/ 3875 h 437827"/>
              <a:gd name="connsiteX8" fmla="*/ 1452966 w 1937289"/>
              <a:gd name="connsiteY8" fmla="*/ 430078 h 437827"/>
              <a:gd name="connsiteX9" fmla="*/ 1638946 w 1937289"/>
              <a:gd name="connsiteY9" fmla="*/ 3875 h 437827"/>
              <a:gd name="connsiteX10" fmla="*/ 1836550 w 1937289"/>
              <a:gd name="connsiteY10" fmla="*/ 437827 h 437827"/>
              <a:gd name="connsiteX11" fmla="*/ 1937289 w 1937289"/>
              <a:gd name="connsiteY11" fmla="*/ 224726 h 437827"/>
              <a:gd name="connsiteX0" fmla="*/ 0 w 1937289"/>
              <a:gd name="connsiteY0" fmla="*/ 228600 h 437827"/>
              <a:gd name="connsiteX1" fmla="*/ 100739 w 1937289"/>
              <a:gd name="connsiteY1" fmla="*/ 0 h 437827"/>
              <a:gd name="connsiteX2" fmla="*/ 286719 w 1937289"/>
              <a:gd name="connsiteY2" fmla="*/ 430078 h 437827"/>
              <a:gd name="connsiteX3" fmla="*/ 480448 w 1937289"/>
              <a:gd name="connsiteY3" fmla="*/ 7749 h 437827"/>
              <a:gd name="connsiteX4" fmla="*/ 681926 w 1937289"/>
              <a:gd name="connsiteY4" fmla="*/ 433953 h 437827"/>
              <a:gd name="connsiteX5" fmla="*/ 867905 w 1937289"/>
              <a:gd name="connsiteY5" fmla="*/ 7749 h 437827"/>
              <a:gd name="connsiteX6" fmla="*/ 1061634 w 1937289"/>
              <a:gd name="connsiteY6" fmla="*/ 430078 h 437827"/>
              <a:gd name="connsiteX7" fmla="*/ 1255363 w 1937289"/>
              <a:gd name="connsiteY7" fmla="*/ 3875 h 437827"/>
              <a:gd name="connsiteX8" fmla="*/ 1452966 w 1937289"/>
              <a:gd name="connsiteY8" fmla="*/ 430078 h 437827"/>
              <a:gd name="connsiteX9" fmla="*/ 1638946 w 1937289"/>
              <a:gd name="connsiteY9" fmla="*/ 3875 h 437827"/>
              <a:gd name="connsiteX10" fmla="*/ 1836550 w 1937289"/>
              <a:gd name="connsiteY10" fmla="*/ 437827 h 437827"/>
              <a:gd name="connsiteX11" fmla="*/ 1937289 w 1937289"/>
              <a:gd name="connsiteY11" fmla="*/ 224726 h 437827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32613 h 448703"/>
              <a:gd name="connsiteX1" fmla="*/ 100739 w 1937289"/>
              <a:gd name="connsiteY1" fmla="*/ 4013 h 448703"/>
              <a:gd name="connsiteX2" fmla="*/ 286719 w 1937289"/>
              <a:gd name="connsiteY2" fmla="*/ 434091 h 448703"/>
              <a:gd name="connsiteX3" fmla="*/ 480448 w 1937289"/>
              <a:gd name="connsiteY3" fmla="*/ 11762 h 448703"/>
              <a:gd name="connsiteX4" fmla="*/ 681926 w 1937289"/>
              <a:gd name="connsiteY4" fmla="*/ 437966 h 448703"/>
              <a:gd name="connsiteX5" fmla="*/ 867905 w 1937289"/>
              <a:gd name="connsiteY5" fmla="*/ 11762 h 448703"/>
              <a:gd name="connsiteX6" fmla="*/ 1061634 w 1937289"/>
              <a:gd name="connsiteY6" fmla="*/ 434091 h 448703"/>
              <a:gd name="connsiteX7" fmla="*/ 1255363 w 1937289"/>
              <a:gd name="connsiteY7" fmla="*/ 7888 h 448703"/>
              <a:gd name="connsiteX8" fmla="*/ 1452966 w 1937289"/>
              <a:gd name="connsiteY8" fmla="*/ 434091 h 448703"/>
              <a:gd name="connsiteX9" fmla="*/ 1638946 w 1937289"/>
              <a:gd name="connsiteY9" fmla="*/ 7888 h 448703"/>
              <a:gd name="connsiteX10" fmla="*/ 1836550 w 1937289"/>
              <a:gd name="connsiteY10" fmla="*/ 441840 h 448703"/>
              <a:gd name="connsiteX11" fmla="*/ 1937289 w 1937289"/>
              <a:gd name="connsiteY11" fmla="*/ 228739 h 448703"/>
              <a:gd name="connsiteX0" fmla="*/ 0 w 1937289"/>
              <a:gd name="connsiteY0" fmla="*/ 228603 h 444693"/>
              <a:gd name="connsiteX1" fmla="*/ 100739 w 1937289"/>
              <a:gd name="connsiteY1" fmla="*/ 3 h 444693"/>
              <a:gd name="connsiteX2" fmla="*/ 286719 w 1937289"/>
              <a:gd name="connsiteY2" fmla="*/ 430081 h 444693"/>
              <a:gd name="connsiteX3" fmla="*/ 480448 w 1937289"/>
              <a:gd name="connsiteY3" fmla="*/ 7752 h 444693"/>
              <a:gd name="connsiteX4" fmla="*/ 681926 w 1937289"/>
              <a:gd name="connsiteY4" fmla="*/ 433956 h 444693"/>
              <a:gd name="connsiteX5" fmla="*/ 867905 w 1937289"/>
              <a:gd name="connsiteY5" fmla="*/ 7752 h 444693"/>
              <a:gd name="connsiteX6" fmla="*/ 1061634 w 1937289"/>
              <a:gd name="connsiteY6" fmla="*/ 430081 h 444693"/>
              <a:gd name="connsiteX7" fmla="*/ 1255363 w 1937289"/>
              <a:gd name="connsiteY7" fmla="*/ 3878 h 444693"/>
              <a:gd name="connsiteX8" fmla="*/ 1452966 w 1937289"/>
              <a:gd name="connsiteY8" fmla="*/ 430081 h 444693"/>
              <a:gd name="connsiteX9" fmla="*/ 1638946 w 1937289"/>
              <a:gd name="connsiteY9" fmla="*/ 3878 h 444693"/>
              <a:gd name="connsiteX10" fmla="*/ 1836550 w 1937289"/>
              <a:gd name="connsiteY10" fmla="*/ 437830 h 444693"/>
              <a:gd name="connsiteX11" fmla="*/ 1937289 w 1937289"/>
              <a:gd name="connsiteY11" fmla="*/ 224729 h 444693"/>
              <a:gd name="connsiteX0" fmla="*/ 0 w 1937289"/>
              <a:gd name="connsiteY0" fmla="*/ 228603 h 437864"/>
              <a:gd name="connsiteX1" fmla="*/ 100739 w 1937289"/>
              <a:gd name="connsiteY1" fmla="*/ 3 h 437864"/>
              <a:gd name="connsiteX2" fmla="*/ 286719 w 1937289"/>
              <a:gd name="connsiteY2" fmla="*/ 430081 h 437864"/>
              <a:gd name="connsiteX3" fmla="*/ 480448 w 1937289"/>
              <a:gd name="connsiteY3" fmla="*/ 7752 h 437864"/>
              <a:gd name="connsiteX4" fmla="*/ 681926 w 1937289"/>
              <a:gd name="connsiteY4" fmla="*/ 433956 h 437864"/>
              <a:gd name="connsiteX5" fmla="*/ 867905 w 1937289"/>
              <a:gd name="connsiteY5" fmla="*/ 7752 h 437864"/>
              <a:gd name="connsiteX6" fmla="*/ 1061634 w 1937289"/>
              <a:gd name="connsiteY6" fmla="*/ 430081 h 437864"/>
              <a:gd name="connsiteX7" fmla="*/ 1255363 w 1937289"/>
              <a:gd name="connsiteY7" fmla="*/ 3878 h 437864"/>
              <a:gd name="connsiteX8" fmla="*/ 1452966 w 1937289"/>
              <a:gd name="connsiteY8" fmla="*/ 430081 h 437864"/>
              <a:gd name="connsiteX9" fmla="*/ 1638946 w 1937289"/>
              <a:gd name="connsiteY9" fmla="*/ 3878 h 437864"/>
              <a:gd name="connsiteX10" fmla="*/ 1836550 w 1937289"/>
              <a:gd name="connsiteY10" fmla="*/ 437830 h 437864"/>
              <a:gd name="connsiteX11" fmla="*/ 1937289 w 1937289"/>
              <a:gd name="connsiteY11" fmla="*/ 224729 h 43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289" h="437864">
                <a:moveTo>
                  <a:pt x="0" y="228603"/>
                </a:moveTo>
                <a:cubicBezTo>
                  <a:pt x="33580" y="152403"/>
                  <a:pt x="49079" y="1294"/>
                  <a:pt x="100739" y="3"/>
                </a:cubicBezTo>
                <a:cubicBezTo>
                  <a:pt x="152399" y="-1288"/>
                  <a:pt x="223434" y="428790"/>
                  <a:pt x="286719" y="430081"/>
                </a:cubicBezTo>
                <a:cubicBezTo>
                  <a:pt x="350004" y="431372"/>
                  <a:pt x="414580" y="7106"/>
                  <a:pt x="480448" y="7752"/>
                </a:cubicBezTo>
                <a:cubicBezTo>
                  <a:pt x="546316" y="8398"/>
                  <a:pt x="617350" y="433956"/>
                  <a:pt x="681926" y="433956"/>
                </a:cubicBezTo>
                <a:cubicBezTo>
                  <a:pt x="746502" y="433956"/>
                  <a:pt x="804620" y="8398"/>
                  <a:pt x="867905" y="7752"/>
                </a:cubicBezTo>
                <a:cubicBezTo>
                  <a:pt x="931190" y="7106"/>
                  <a:pt x="997058" y="430727"/>
                  <a:pt x="1061634" y="430081"/>
                </a:cubicBezTo>
                <a:cubicBezTo>
                  <a:pt x="1126210" y="429435"/>
                  <a:pt x="1190141" y="3878"/>
                  <a:pt x="1255363" y="3878"/>
                </a:cubicBezTo>
                <a:cubicBezTo>
                  <a:pt x="1320585" y="3878"/>
                  <a:pt x="1389036" y="430081"/>
                  <a:pt x="1452966" y="430081"/>
                </a:cubicBezTo>
                <a:cubicBezTo>
                  <a:pt x="1516896" y="430081"/>
                  <a:pt x="1575015" y="2587"/>
                  <a:pt x="1638946" y="3878"/>
                </a:cubicBezTo>
                <a:cubicBezTo>
                  <a:pt x="1702877" y="5170"/>
                  <a:pt x="1764224" y="435247"/>
                  <a:pt x="1836550" y="437830"/>
                </a:cubicBezTo>
                <a:cubicBezTo>
                  <a:pt x="1908876" y="440413"/>
                  <a:pt x="1903709" y="295763"/>
                  <a:pt x="1937289" y="2247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148A4D-594A-A94D-A5E8-FC72A487E4BC}"/>
              </a:ext>
            </a:extLst>
          </p:cNvPr>
          <p:cNvGrpSpPr/>
          <p:nvPr/>
        </p:nvGrpSpPr>
        <p:grpSpPr>
          <a:xfrm>
            <a:off x="5000976" y="4204816"/>
            <a:ext cx="907351" cy="280296"/>
            <a:chOff x="4298196" y="6444710"/>
            <a:chExt cx="907351" cy="280296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419FC4E-49FE-3642-80AD-AAE6918A7757}"/>
                </a:ext>
              </a:extLst>
            </p:cNvPr>
            <p:cNvSpPr/>
            <p:nvPr/>
          </p:nvSpPr>
          <p:spPr>
            <a:xfrm>
              <a:off x="4298196" y="6444710"/>
              <a:ext cx="455909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73D5352-C1A7-7E4B-9326-FE6B9BF0A5AA}"/>
                </a:ext>
              </a:extLst>
            </p:cNvPr>
            <p:cNvSpPr/>
            <p:nvPr/>
          </p:nvSpPr>
          <p:spPr>
            <a:xfrm>
              <a:off x="4749638" y="6449877"/>
              <a:ext cx="455909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9B8CB-4346-D742-A279-4850646C075E}"/>
              </a:ext>
            </a:extLst>
          </p:cNvPr>
          <p:cNvGrpSpPr/>
          <p:nvPr/>
        </p:nvGrpSpPr>
        <p:grpSpPr>
          <a:xfrm>
            <a:off x="4979505" y="4883429"/>
            <a:ext cx="993354" cy="277839"/>
            <a:chOff x="4343400" y="5348498"/>
            <a:chExt cx="993354" cy="277839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56BD977-F2A8-9E41-ADA8-C51B7FED488E}"/>
                </a:ext>
              </a:extLst>
            </p:cNvPr>
            <p:cNvSpPr/>
            <p:nvPr/>
          </p:nvSpPr>
          <p:spPr>
            <a:xfrm>
              <a:off x="4343400" y="5348498"/>
              <a:ext cx="614122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3FA4DA1D-7930-274D-A8BC-73EA2CC3EB94}"/>
                </a:ext>
              </a:extLst>
            </p:cNvPr>
            <p:cNvSpPr/>
            <p:nvPr/>
          </p:nvSpPr>
          <p:spPr>
            <a:xfrm>
              <a:off x="4951503" y="5353664"/>
              <a:ext cx="385251" cy="272673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  <a:gd name="connsiteX0" fmla="*/ 0 w 1836551"/>
                <a:gd name="connsiteY0" fmla="*/ 228603 h 437831"/>
                <a:gd name="connsiteX1" fmla="*/ 100739 w 1836551"/>
                <a:gd name="connsiteY1" fmla="*/ 3 h 437831"/>
                <a:gd name="connsiteX2" fmla="*/ 286719 w 1836551"/>
                <a:gd name="connsiteY2" fmla="*/ 430081 h 437831"/>
                <a:gd name="connsiteX3" fmla="*/ 480448 w 1836551"/>
                <a:gd name="connsiteY3" fmla="*/ 7752 h 437831"/>
                <a:gd name="connsiteX4" fmla="*/ 681926 w 1836551"/>
                <a:gd name="connsiteY4" fmla="*/ 433956 h 437831"/>
                <a:gd name="connsiteX5" fmla="*/ 867905 w 1836551"/>
                <a:gd name="connsiteY5" fmla="*/ 7752 h 437831"/>
                <a:gd name="connsiteX6" fmla="*/ 1061634 w 1836551"/>
                <a:gd name="connsiteY6" fmla="*/ 430081 h 437831"/>
                <a:gd name="connsiteX7" fmla="*/ 1255363 w 1836551"/>
                <a:gd name="connsiteY7" fmla="*/ 3878 h 437831"/>
                <a:gd name="connsiteX8" fmla="*/ 1452966 w 1836551"/>
                <a:gd name="connsiteY8" fmla="*/ 430081 h 437831"/>
                <a:gd name="connsiteX9" fmla="*/ 1638946 w 1836551"/>
                <a:gd name="connsiteY9" fmla="*/ 3878 h 437831"/>
                <a:gd name="connsiteX10" fmla="*/ 1836550 w 1836551"/>
                <a:gd name="connsiteY10" fmla="*/ 437830 h 437831"/>
                <a:gd name="connsiteX0" fmla="*/ 0 w 1638946"/>
                <a:gd name="connsiteY0" fmla="*/ 228603 h 433956"/>
                <a:gd name="connsiteX1" fmla="*/ 100739 w 1638946"/>
                <a:gd name="connsiteY1" fmla="*/ 3 h 433956"/>
                <a:gd name="connsiteX2" fmla="*/ 286719 w 1638946"/>
                <a:gd name="connsiteY2" fmla="*/ 430081 h 433956"/>
                <a:gd name="connsiteX3" fmla="*/ 480448 w 1638946"/>
                <a:gd name="connsiteY3" fmla="*/ 7752 h 433956"/>
                <a:gd name="connsiteX4" fmla="*/ 681926 w 1638946"/>
                <a:gd name="connsiteY4" fmla="*/ 433956 h 433956"/>
                <a:gd name="connsiteX5" fmla="*/ 867905 w 1638946"/>
                <a:gd name="connsiteY5" fmla="*/ 7752 h 433956"/>
                <a:gd name="connsiteX6" fmla="*/ 1061634 w 1638946"/>
                <a:gd name="connsiteY6" fmla="*/ 430081 h 433956"/>
                <a:gd name="connsiteX7" fmla="*/ 1255363 w 1638946"/>
                <a:gd name="connsiteY7" fmla="*/ 3878 h 433956"/>
                <a:gd name="connsiteX8" fmla="*/ 1452966 w 1638946"/>
                <a:gd name="connsiteY8" fmla="*/ 430081 h 433956"/>
                <a:gd name="connsiteX9" fmla="*/ 1638946 w 1638946"/>
                <a:gd name="connsiteY9" fmla="*/ 3878 h 433956"/>
                <a:gd name="connsiteX0" fmla="*/ 0 w 1452965"/>
                <a:gd name="connsiteY0" fmla="*/ 228603 h 433956"/>
                <a:gd name="connsiteX1" fmla="*/ 100739 w 1452965"/>
                <a:gd name="connsiteY1" fmla="*/ 3 h 433956"/>
                <a:gd name="connsiteX2" fmla="*/ 286719 w 1452965"/>
                <a:gd name="connsiteY2" fmla="*/ 430081 h 433956"/>
                <a:gd name="connsiteX3" fmla="*/ 480448 w 1452965"/>
                <a:gd name="connsiteY3" fmla="*/ 7752 h 433956"/>
                <a:gd name="connsiteX4" fmla="*/ 681926 w 1452965"/>
                <a:gd name="connsiteY4" fmla="*/ 433956 h 433956"/>
                <a:gd name="connsiteX5" fmla="*/ 867905 w 1452965"/>
                <a:gd name="connsiteY5" fmla="*/ 7752 h 433956"/>
                <a:gd name="connsiteX6" fmla="*/ 1061634 w 1452965"/>
                <a:gd name="connsiteY6" fmla="*/ 430081 h 433956"/>
                <a:gd name="connsiteX7" fmla="*/ 1255363 w 1452965"/>
                <a:gd name="connsiteY7" fmla="*/ 3878 h 433956"/>
                <a:gd name="connsiteX8" fmla="*/ 1452966 w 1452965"/>
                <a:gd name="connsiteY8" fmla="*/ 430081 h 433956"/>
                <a:gd name="connsiteX0" fmla="*/ 0 w 1255363"/>
                <a:gd name="connsiteY0" fmla="*/ 228603 h 433956"/>
                <a:gd name="connsiteX1" fmla="*/ 100739 w 1255363"/>
                <a:gd name="connsiteY1" fmla="*/ 3 h 433956"/>
                <a:gd name="connsiteX2" fmla="*/ 286719 w 1255363"/>
                <a:gd name="connsiteY2" fmla="*/ 430081 h 433956"/>
                <a:gd name="connsiteX3" fmla="*/ 480448 w 1255363"/>
                <a:gd name="connsiteY3" fmla="*/ 7752 h 433956"/>
                <a:gd name="connsiteX4" fmla="*/ 681926 w 1255363"/>
                <a:gd name="connsiteY4" fmla="*/ 433956 h 433956"/>
                <a:gd name="connsiteX5" fmla="*/ 867905 w 1255363"/>
                <a:gd name="connsiteY5" fmla="*/ 7752 h 433956"/>
                <a:gd name="connsiteX6" fmla="*/ 1061634 w 1255363"/>
                <a:gd name="connsiteY6" fmla="*/ 430081 h 433956"/>
                <a:gd name="connsiteX7" fmla="*/ 1255363 w 1255363"/>
                <a:gd name="connsiteY7" fmla="*/ 3878 h 433956"/>
                <a:gd name="connsiteX0" fmla="*/ 0 w 1255363"/>
                <a:gd name="connsiteY0" fmla="*/ 228603 h 433956"/>
                <a:gd name="connsiteX1" fmla="*/ 100739 w 1255363"/>
                <a:gd name="connsiteY1" fmla="*/ 3 h 433956"/>
                <a:gd name="connsiteX2" fmla="*/ 286719 w 1255363"/>
                <a:gd name="connsiteY2" fmla="*/ 430081 h 433956"/>
                <a:gd name="connsiteX3" fmla="*/ 480448 w 1255363"/>
                <a:gd name="connsiteY3" fmla="*/ 7752 h 433956"/>
                <a:gd name="connsiteX4" fmla="*/ 681926 w 1255363"/>
                <a:gd name="connsiteY4" fmla="*/ 433956 h 433956"/>
                <a:gd name="connsiteX5" fmla="*/ 867905 w 1255363"/>
                <a:gd name="connsiteY5" fmla="*/ 7752 h 433956"/>
                <a:gd name="connsiteX6" fmla="*/ 1061634 w 1255363"/>
                <a:gd name="connsiteY6" fmla="*/ 430081 h 433956"/>
                <a:gd name="connsiteX7" fmla="*/ 1255363 w 1255363"/>
                <a:gd name="connsiteY7" fmla="*/ 3878 h 433956"/>
                <a:gd name="connsiteX0" fmla="*/ 0 w 1215300"/>
                <a:gd name="connsiteY0" fmla="*/ 228603 h 433956"/>
                <a:gd name="connsiteX1" fmla="*/ 100739 w 1215300"/>
                <a:gd name="connsiteY1" fmla="*/ 3 h 433956"/>
                <a:gd name="connsiteX2" fmla="*/ 286719 w 1215300"/>
                <a:gd name="connsiteY2" fmla="*/ 430081 h 433956"/>
                <a:gd name="connsiteX3" fmla="*/ 480448 w 1215300"/>
                <a:gd name="connsiteY3" fmla="*/ 7752 h 433956"/>
                <a:gd name="connsiteX4" fmla="*/ 681926 w 1215300"/>
                <a:gd name="connsiteY4" fmla="*/ 433956 h 433956"/>
                <a:gd name="connsiteX5" fmla="*/ 867905 w 1215300"/>
                <a:gd name="connsiteY5" fmla="*/ 7752 h 433956"/>
                <a:gd name="connsiteX6" fmla="*/ 1061634 w 1215300"/>
                <a:gd name="connsiteY6" fmla="*/ 430081 h 433956"/>
                <a:gd name="connsiteX7" fmla="*/ 1215300 w 1215300"/>
                <a:gd name="connsiteY7" fmla="*/ 200945 h 4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5300" h="433956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1003735" y="397882"/>
                    <a:pt x="1061634" y="430081"/>
                  </a:cubicBezTo>
                  <a:cubicBezTo>
                    <a:pt x="1119533" y="462280"/>
                    <a:pt x="1190142" y="281793"/>
                    <a:pt x="1215300" y="20094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4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随机存取协议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14</a:t>
            </a:fld>
            <a:endParaRPr lang="en-US" dirty="0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0F0D1BE9-A129-4E48-8684-AB67559565A2}"/>
              </a:ext>
            </a:extLst>
          </p:cNvPr>
          <p:cNvSpPr txBox="1">
            <a:spLocks noChangeArrowheads="1"/>
          </p:cNvSpPr>
          <p:nvPr/>
        </p:nvSpPr>
        <p:spPr>
          <a:xfrm>
            <a:off x="904460" y="1438619"/>
            <a:ext cx="11393557" cy="489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74638">
              <a:lnSpc>
                <a:spcPct val="75000"/>
              </a:lnSpc>
              <a:defRPr/>
            </a:pPr>
            <a:r>
              <a:rPr lang="en-US" sz="3200" dirty="0"/>
              <a:t>当节点有数据包要发送时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以全信道数据率R发送。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节点之间</a:t>
            </a:r>
            <a:r>
              <a:rPr lang="en-US" sz="2800" dirty="0"/>
              <a:t>没有</a:t>
            </a:r>
            <a:r>
              <a:rPr lang="en-US" sz="2800" i="1" dirty="0"/>
              <a:t>先验的</a:t>
            </a:r>
            <a:r>
              <a:rPr lang="en-US" sz="2800" dirty="0"/>
              <a:t>协调</a:t>
            </a:r>
          </a:p>
          <a:p>
            <a:pPr marL="287338" indent="-274638">
              <a:lnSpc>
                <a:spcPct val="75000"/>
              </a:lnSpc>
              <a:defRPr/>
            </a:pPr>
            <a:r>
              <a:rPr lang="en-US" sz="3200" dirty="0"/>
              <a:t>两个或更多的发射节点：</a:t>
            </a:r>
            <a:r>
              <a:rPr lang="en-US" altLang="ja-JP" sz="3200" dirty="0"/>
              <a:t>"</a:t>
            </a:r>
            <a:r>
              <a:rPr lang="en-US" altLang="ja-JP" sz="3200" dirty="0"/>
              <a:t>碰撞" </a:t>
            </a:r>
          </a:p>
          <a:p>
            <a:pPr marL="287338" indent="-274638">
              <a:lnSpc>
                <a:spcPct val="75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随机访问MAC协议</a:t>
            </a:r>
            <a:r>
              <a:rPr lang="en-US" sz="3200" dirty="0"/>
              <a:t>规定： 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如何检测碰撞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如何从碰撞中恢复（例如，通过延迟重传）。</a:t>
            </a:r>
          </a:p>
          <a:p>
            <a:pPr marL="287338" indent="-274638">
              <a:lnSpc>
                <a:spcPct val="75000"/>
              </a:lnSpc>
              <a:defRPr/>
            </a:pPr>
            <a:r>
              <a:rPr lang="en-US" sz="3200" dirty="0"/>
              <a:t>随机存取MAC协议的例子：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ALOHA，开槽的ALOHA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/>
              <a:t>CSDMA, CSDMA/CD, CSDMA/CA</a:t>
            </a:r>
          </a:p>
        </p:txBody>
      </p:sp>
    </p:spTree>
    <p:extLst>
      <p:ext uri="{BB962C8B-B14F-4D97-AF65-F5344CB8AC3E}">
        <p14:creationId xmlns:p14="http://schemas.microsoft.com/office/powerpoint/2010/main" val="12455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开槽的ALOHA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15</a:t>
            </a:fld>
            <a:endParaRPr lang="en-US" dirty="0"/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72A8C484-9F3B-7140-9873-AC4A42E47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991" y="3654425"/>
            <a:ext cx="484698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kern="0" dirty="0">
                <a:solidFill>
                  <a:srgbClr val="0000A8"/>
                </a:solidFill>
                <a:cs typeface="+mn-cs"/>
              </a:rPr>
              <a:t>优点：</a:t>
            </a:r>
          </a:p>
          <a:p>
            <a:pPr indent="-225425">
              <a:defRPr/>
            </a:pPr>
            <a:r>
              <a:rPr lang="en-US" sz="2400" kern="0" dirty="0">
                <a:cs typeface="+mn-cs"/>
              </a:rPr>
              <a:t>单个有源节点能以信道的全部速率连续传输</a:t>
            </a:r>
          </a:p>
          <a:p>
            <a:pPr indent="-225425">
              <a:defRPr/>
            </a:pPr>
            <a:r>
              <a:rPr lang="en-US" sz="2400" kern="0" dirty="0">
                <a:cs typeface="+mn-cs"/>
              </a:rPr>
              <a:t>高度分散：只有节点中的插槽需要保持同步</a:t>
            </a:r>
          </a:p>
          <a:p>
            <a:pPr indent="-225425">
              <a:defRPr/>
            </a:pPr>
            <a:r>
              <a:rPr lang="en-US" sz="2400" kern="0" dirty="0">
                <a:cs typeface="+mn-cs"/>
              </a:rPr>
              <a:t>简单</a:t>
            </a:r>
          </a:p>
          <a:p>
            <a:pPr>
              <a:defRPr/>
            </a:pPr>
            <a:endParaRPr lang="en-US" sz="2400" kern="0" dirty="0">
              <a:latin typeface="Gill Sans MT" charset="0"/>
              <a:cs typeface="+mn-cs"/>
            </a:endParaRP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2C1441D0-D6C4-E649-93D0-1ECA14AF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008" y="3631167"/>
            <a:ext cx="5579166" cy="274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kern="0" dirty="0">
                <a:solidFill>
                  <a:srgbClr val="0000A8"/>
                </a:solidFill>
                <a:cs typeface="+mn-cs"/>
              </a:rPr>
              <a:t>弊端：</a:t>
            </a:r>
          </a:p>
          <a:p>
            <a:pPr indent="-225425">
              <a:lnSpc>
                <a:spcPct val="90000"/>
              </a:lnSpc>
              <a:defRPr/>
            </a:pPr>
            <a:r>
              <a:rPr lang="en-US" sz="2400" kern="0" dirty="0">
                <a:cs typeface="+mn-cs"/>
              </a:rPr>
              <a:t>碰撞，浪费槽位</a:t>
            </a:r>
          </a:p>
          <a:p>
            <a:pPr indent="-225425">
              <a:lnSpc>
                <a:spcPct val="90000"/>
              </a:lnSpc>
              <a:defRPr/>
            </a:pPr>
            <a:r>
              <a:rPr lang="en-US" sz="2400" kern="0" dirty="0">
                <a:cs typeface="+mn-cs"/>
              </a:rPr>
              <a:t>闲置槽位</a:t>
            </a:r>
          </a:p>
          <a:p>
            <a:pPr indent="-225425">
              <a:lnSpc>
                <a:spcPct val="90000"/>
              </a:lnSpc>
              <a:defRPr/>
            </a:pPr>
            <a:r>
              <a:rPr lang="en-US" sz="2400" kern="0" dirty="0">
                <a:cs typeface="+mn-cs"/>
              </a:rPr>
              <a:t>节点可能会在传输数据包的时间内检测到碰撞。</a:t>
            </a:r>
          </a:p>
          <a:p>
            <a:pPr indent="-225425">
              <a:lnSpc>
                <a:spcPct val="90000"/>
              </a:lnSpc>
              <a:defRPr/>
            </a:pPr>
            <a:r>
              <a:rPr lang="en-US" sz="2400" kern="0" dirty="0">
                <a:cs typeface="+mn-cs"/>
              </a:rPr>
              <a:t>时钟同步</a:t>
            </a:r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164FC9-FE4C-614D-972E-A00FCAE25C23}"/>
              </a:ext>
            </a:extLst>
          </p:cNvPr>
          <p:cNvGrpSpPr>
            <a:grpSpLocks/>
          </p:cNvGrpSpPr>
          <p:nvPr/>
        </p:nvGrpSpPr>
        <p:grpSpPr bwMode="auto">
          <a:xfrm>
            <a:off x="3258866" y="1417223"/>
            <a:ext cx="449263" cy="338137"/>
            <a:chOff x="1185" y="903"/>
            <a:chExt cx="283" cy="213"/>
          </a:xfrm>
        </p:grpSpPr>
        <p:sp>
          <p:nvSpPr>
            <p:cNvPr id="120" name="Rectangle 7">
              <a:extLst>
                <a:ext uri="{FF2B5EF4-FFF2-40B4-BE49-F238E27FC236}">
                  <a16:creationId xmlns:a16="http://schemas.microsoft.com/office/drawing/2014/main" id="{B6FB277F-EDE2-1049-9ABF-92D11D606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21" name="Text Box 8">
              <a:extLst>
                <a:ext uri="{FF2B5EF4-FFF2-40B4-BE49-F238E27FC236}">
                  <a16:creationId xmlns:a16="http://schemas.microsoft.com/office/drawing/2014/main" id="{C293767F-FCDF-8642-A612-4649CC7D0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70" name="Group 10">
            <a:extLst>
              <a:ext uri="{FF2B5EF4-FFF2-40B4-BE49-F238E27FC236}">
                <a16:creationId xmlns:a16="http://schemas.microsoft.com/office/drawing/2014/main" id="{CD7A64E0-8DFE-1E45-8F86-C8EBCFF9F9DA}"/>
              </a:ext>
            </a:extLst>
          </p:cNvPr>
          <p:cNvGrpSpPr>
            <a:grpSpLocks/>
          </p:cNvGrpSpPr>
          <p:nvPr/>
        </p:nvGrpSpPr>
        <p:grpSpPr bwMode="auto">
          <a:xfrm>
            <a:off x="4239941" y="1420398"/>
            <a:ext cx="449263" cy="338137"/>
            <a:chOff x="1185" y="903"/>
            <a:chExt cx="283" cy="213"/>
          </a:xfrm>
        </p:grpSpPr>
        <p:sp>
          <p:nvSpPr>
            <p:cNvPr id="118" name="Rectangle 11">
              <a:extLst>
                <a:ext uri="{FF2B5EF4-FFF2-40B4-BE49-F238E27FC236}">
                  <a16:creationId xmlns:a16="http://schemas.microsoft.com/office/drawing/2014/main" id="{07CCF55F-4FAA-894C-888B-199900ED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9" name="Text Box 12">
              <a:extLst>
                <a:ext uri="{FF2B5EF4-FFF2-40B4-BE49-F238E27FC236}">
                  <a16:creationId xmlns:a16="http://schemas.microsoft.com/office/drawing/2014/main" id="{6E547B66-C5F6-F343-A739-58397CBF0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5E7B8AAA-4C6F-564D-BA83-59E54AD6FA2A}"/>
              </a:ext>
            </a:extLst>
          </p:cNvPr>
          <p:cNvGrpSpPr>
            <a:grpSpLocks/>
          </p:cNvGrpSpPr>
          <p:nvPr/>
        </p:nvGrpSpPr>
        <p:grpSpPr bwMode="auto">
          <a:xfrm>
            <a:off x="5776641" y="1421985"/>
            <a:ext cx="449263" cy="338137"/>
            <a:chOff x="1185" y="903"/>
            <a:chExt cx="283" cy="213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4646B359-A79E-F349-BF8A-9D2512A62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" name="Text Box 15">
              <a:extLst>
                <a:ext uri="{FF2B5EF4-FFF2-40B4-BE49-F238E27FC236}">
                  <a16:creationId xmlns:a16="http://schemas.microsoft.com/office/drawing/2014/main" id="{6ECCB147-A652-0C45-8411-FDEFE8B76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72" name="Group 16">
            <a:extLst>
              <a:ext uri="{FF2B5EF4-FFF2-40B4-BE49-F238E27FC236}">
                <a16:creationId xmlns:a16="http://schemas.microsoft.com/office/drawing/2014/main" id="{034C0BC2-FAFB-954B-8184-7437ED6443FF}"/>
              </a:ext>
            </a:extLst>
          </p:cNvPr>
          <p:cNvGrpSpPr>
            <a:grpSpLocks/>
          </p:cNvGrpSpPr>
          <p:nvPr/>
        </p:nvGrpSpPr>
        <p:grpSpPr bwMode="auto">
          <a:xfrm>
            <a:off x="6792641" y="1417223"/>
            <a:ext cx="449263" cy="338137"/>
            <a:chOff x="1185" y="903"/>
            <a:chExt cx="283" cy="213"/>
          </a:xfrm>
        </p:grpSpPr>
        <p:sp>
          <p:nvSpPr>
            <p:cNvPr id="114" name="Rectangle 17">
              <a:extLst>
                <a:ext uri="{FF2B5EF4-FFF2-40B4-BE49-F238E27FC236}">
                  <a16:creationId xmlns:a16="http://schemas.microsoft.com/office/drawing/2014/main" id="{B5E231FA-D60E-3344-A54A-AE1CCAC27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" name="Text Box 18">
              <a:extLst>
                <a:ext uri="{FF2B5EF4-FFF2-40B4-BE49-F238E27FC236}">
                  <a16:creationId xmlns:a16="http://schemas.microsoft.com/office/drawing/2014/main" id="{C4C08E10-907C-DD42-A551-372531B73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73" name="Group 24">
            <a:extLst>
              <a:ext uri="{FF2B5EF4-FFF2-40B4-BE49-F238E27FC236}">
                <a16:creationId xmlns:a16="http://schemas.microsoft.com/office/drawing/2014/main" id="{647D2F6D-CE64-8B4B-B615-A2D4A4BABDA1}"/>
              </a:ext>
            </a:extLst>
          </p:cNvPr>
          <p:cNvGrpSpPr>
            <a:grpSpLocks/>
          </p:cNvGrpSpPr>
          <p:nvPr/>
        </p:nvGrpSpPr>
        <p:grpSpPr bwMode="auto">
          <a:xfrm>
            <a:off x="3260453" y="1934748"/>
            <a:ext cx="449263" cy="338137"/>
            <a:chOff x="4584" y="1229"/>
            <a:chExt cx="283" cy="213"/>
          </a:xfrm>
        </p:grpSpPr>
        <p:sp>
          <p:nvSpPr>
            <p:cNvPr id="112" name="Rectangle 20">
              <a:extLst>
                <a:ext uri="{FF2B5EF4-FFF2-40B4-BE49-F238E27FC236}">
                  <a16:creationId xmlns:a16="http://schemas.microsoft.com/office/drawing/2014/main" id="{40A791FB-0B4E-E54D-A7B1-9F64A6BA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3" name="Text Box 21">
              <a:extLst>
                <a:ext uri="{FF2B5EF4-FFF2-40B4-BE49-F238E27FC236}">
                  <a16:creationId xmlns:a16="http://schemas.microsoft.com/office/drawing/2014/main" id="{B1F1A4C1-13C1-264C-B2A5-E57D85AD5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74" name="Group 31">
            <a:extLst>
              <a:ext uri="{FF2B5EF4-FFF2-40B4-BE49-F238E27FC236}">
                <a16:creationId xmlns:a16="http://schemas.microsoft.com/office/drawing/2014/main" id="{A513746B-2BA9-7842-A3F9-4C806D4C430D}"/>
              </a:ext>
            </a:extLst>
          </p:cNvPr>
          <p:cNvGrpSpPr>
            <a:grpSpLocks/>
          </p:cNvGrpSpPr>
          <p:nvPr/>
        </p:nvGrpSpPr>
        <p:grpSpPr bwMode="auto">
          <a:xfrm>
            <a:off x="3262041" y="2444335"/>
            <a:ext cx="449263" cy="338137"/>
            <a:chOff x="4827" y="1591"/>
            <a:chExt cx="283" cy="213"/>
          </a:xfrm>
        </p:grpSpPr>
        <p:sp>
          <p:nvSpPr>
            <p:cNvPr id="110" name="Rectangle 22">
              <a:extLst>
                <a:ext uri="{FF2B5EF4-FFF2-40B4-BE49-F238E27FC236}">
                  <a16:creationId xmlns:a16="http://schemas.microsoft.com/office/drawing/2014/main" id="{D2113151-CB73-5B4D-B726-093BB119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1" name="Text Box 23">
              <a:extLst>
                <a:ext uri="{FF2B5EF4-FFF2-40B4-BE49-F238E27FC236}">
                  <a16:creationId xmlns:a16="http://schemas.microsoft.com/office/drawing/2014/main" id="{F159D2A5-6D5C-0349-BF63-4ECC249F3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75" name="Group 25">
            <a:extLst>
              <a:ext uri="{FF2B5EF4-FFF2-40B4-BE49-F238E27FC236}">
                <a16:creationId xmlns:a16="http://schemas.microsoft.com/office/drawing/2014/main" id="{94B00C29-0193-D349-BFB1-CF44B881490C}"/>
              </a:ext>
            </a:extLst>
          </p:cNvPr>
          <p:cNvGrpSpPr>
            <a:grpSpLocks/>
          </p:cNvGrpSpPr>
          <p:nvPr/>
        </p:nvGrpSpPr>
        <p:grpSpPr bwMode="auto">
          <a:xfrm>
            <a:off x="4249466" y="1936335"/>
            <a:ext cx="449263" cy="338137"/>
            <a:chOff x="4584" y="1229"/>
            <a:chExt cx="283" cy="213"/>
          </a:xfrm>
        </p:grpSpPr>
        <p:sp>
          <p:nvSpPr>
            <p:cNvPr id="108" name="Rectangle 26">
              <a:extLst>
                <a:ext uri="{FF2B5EF4-FFF2-40B4-BE49-F238E27FC236}">
                  <a16:creationId xmlns:a16="http://schemas.microsoft.com/office/drawing/2014/main" id="{8A1DD3D1-8785-3040-A4F2-5147DB88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09" name="Text Box 27">
              <a:extLst>
                <a:ext uri="{FF2B5EF4-FFF2-40B4-BE49-F238E27FC236}">
                  <a16:creationId xmlns:a16="http://schemas.microsoft.com/office/drawing/2014/main" id="{09BBF762-4792-7643-BA15-B59BC2E2D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76" name="Group 28">
            <a:extLst>
              <a:ext uri="{FF2B5EF4-FFF2-40B4-BE49-F238E27FC236}">
                <a16:creationId xmlns:a16="http://schemas.microsoft.com/office/drawing/2014/main" id="{E38A06E9-F095-D04D-91F9-81DAFE4FE972}"/>
              </a:ext>
            </a:extLst>
          </p:cNvPr>
          <p:cNvGrpSpPr>
            <a:grpSpLocks/>
          </p:cNvGrpSpPr>
          <p:nvPr/>
        </p:nvGrpSpPr>
        <p:grpSpPr bwMode="auto">
          <a:xfrm>
            <a:off x="4766991" y="1937923"/>
            <a:ext cx="449263" cy="338137"/>
            <a:chOff x="4584" y="1229"/>
            <a:chExt cx="283" cy="213"/>
          </a:xfrm>
        </p:grpSpPr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0987B743-D2A1-9D4F-A662-FFB579A91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07" name="Text Box 30">
              <a:extLst>
                <a:ext uri="{FF2B5EF4-FFF2-40B4-BE49-F238E27FC236}">
                  <a16:creationId xmlns:a16="http://schemas.microsoft.com/office/drawing/2014/main" id="{89D7FAA9-9F94-0C4F-B4C3-025342E3F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:a16="http://schemas.microsoft.com/office/drawing/2014/main" id="{DEC4F61B-7F47-6D40-A1E6-9647D3850BE9}"/>
              </a:ext>
            </a:extLst>
          </p:cNvPr>
          <p:cNvGrpSpPr>
            <a:grpSpLocks/>
          </p:cNvGrpSpPr>
          <p:nvPr/>
        </p:nvGrpSpPr>
        <p:grpSpPr bwMode="auto">
          <a:xfrm>
            <a:off x="5778228" y="2445922"/>
            <a:ext cx="449263" cy="338137"/>
            <a:chOff x="4827" y="1591"/>
            <a:chExt cx="283" cy="213"/>
          </a:xfrm>
        </p:grpSpPr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78D56CA1-57DA-D349-81DF-1FE3F45A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05" name="Text Box 34">
              <a:extLst>
                <a:ext uri="{FF2B5EF4-FFF2-40B4-BE49-F238E27FC236}">
                  <a16:creationId xmlns:a16="http://schemas.microsoft.com/office/drawing/2014/main" id="{90B9F9DD-82FB-9540-93E1-DE1323F0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78" name="Group 35">
            <a:extLst>
              <a:ext uri="{FF2B5EF4-FFF2-40B4-BE49-F238E27FC236}">
                <a16:creationId xmlns:a16="http://schemas.microsoft.com/office/drawing/2014/main" id="{9515035B-221C-F640-AD70-3EDAE35D9A46}"/>
              </a:ext>
            </a:extLst>
          </p:cNvPr>
          <p:cNvGrpSpPr>
            <a:grpSpLocks/>
          </p:cNvGrpSpPr>
          <p:nvPr/>
        </p:nvGrpSpPr>
        <p:grpSpPr bwMode="auto">
          <a:xfrm>
            <a:off x="7289528" y="2447510"/>
            <a:ext cx="449263" cy="338137"/>
            <a:chOff x="4827" y="1591"/>
            <a:chExt cx="283" cy="213"/>
          </a:xfrm>
        </p:grpSpPr>
        <p:sp>
          <p:nvSpPr>
            <p:cNvPr id="102" name="Rectangle 36">
              <a:extLst>
                <a:ext uri="{FF2B5EF4-FFF2-40B4-BE49-F238E27FC236}">
                  <a16:creationId xmlns:a16="http://schemas.microsoft.com/office/drawing/2014/main" id="{011AA78D-6081-1E4C-B13C-ABA03976C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03" name="Text Box 37">
              <a:extLst>
                <a:ext uri="{FF2B5EF4-FFF2-40B4-BE49-F238E27FC236}">
                  <a16:creationId xmlns:a16="http://schemas.microsoft.com/office/drawing/2014/main" id="{E9D6FFEE-F33E-FF42-9FA7-54026C2FB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sp>
        <p:nvSpPr>
          <p:cNvPr id="79" name="Text Box 38">
            <a:extLst>
              <a:ext uri="{FF2B5EF4-FFF2-40B4-BE49-F238E27FC236}">
                <a16:creationId xmlns:a16="http://schemas.microsoft.com/office/drawing/2014/main" id="{BC3667BC-568F-5D45-AA96-AD633C981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141" y="145214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结点1</a:t>
            </a:r>
          </a:p>
        </p:txBody>
      </p:sp>
      <p:sp>
        <p:nvSpPr>
          <p:cNvPr id="80" name="Text Box 39">
            <a:extLst>
              <a:ext uri="{FF2B5EF4-FFF2-40B4-BE49-F238E27FC236}">
                <a16:creationId xmlns:a16="http://schemas.microsoft.com/office/drawing/2014/main" id="{54EFAF25-FCFE-594D-BB9A-4C06F010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678" y="196649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结点2</a:t>
            </a:r>
          </a:p>
        </p:txBody>
      </p:sp>
      <p:sp>
        <p:nvSpPr>
          <p:cNvPr id="81" name="Text Box 40">
            <a:extLst>
              <a:ext uri="{FF2B5EF4-FFF2-40B4-BE49-F238E27FC236}">
                <a16:creationId xmlns:a16="http://schemas.microsoft.com/office/drawing/2014/main" id="{047D14B7-CD88-0D4A-AD77-5823FBA9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16" y="2469735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结点3</a:t>
            </a:r>
          </a:p>
        </p:txBody>
      </p:sp>
      <p:sp>
        <p:nvSpPr>
          <p:cNvPr id="82" name="Line 41">
            <a:extLst>
              <a:ext uri="{FF2B5EF4-FFF2-40B4-BE49-F238E27FC236}">
                <a16:creationId xmlns:a16="http://schemas.microsoft.com/office/drawing/2014/main" id="{EF48CFD5-90F6-EF43-A053-5A2BD2F09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641" y="2977735"/>
            <a:ext cx="5210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3" name="Line 42">
            <a:extLst>
              <a:ext uri="{FF2B5EF4-FFF2-40B4-BE49-F238E27FC236}">
                <a16:creationId xmlns:a16="http://schemas.microsoft.com/office/drawing/2014/main" id="{000967D4-6D82-3C45-A172-150191F96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816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4" name="Line 43">
            <a:extLst>
              <a:ext uri="{FF2B5EF4-FFF2-40B4-BE49-F238E27FC236}">
                <a16:creationId xmlns:a16="http://schemas.microsoft.com/office/drawing/2014/main" id="{F238DB4A-BE5F-9743-9947-04D5215C9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8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5" name="Line 44">
            <a:extLst>
              <a:ext uri="{FF2B5EF4-FFF2-40B4-BE49-F238E27FC236}">
                <a16:creationId xmlns:a16="http://schemas.microsoft.com/office/drawing/2014/main" id="{C6957062-2774-324C-BCB0-B11EB113A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3116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6" name="Line 45">
            <a:extLst>
              <a:ext uri="{FF2B5EF4-FFF2-40B4-BE49-F238E27FC236}">
                <a16:creationId xmlns:a16="http://schemas.microsoft.com/office/drawing/2014/main" id="{242EDB35-EDA5-084B-9AA4-62A7C146A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952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7" name="Line 46">
            <a:extLst>
              <a:ext uri="{FF2B5EF4-FFF2-40B4-BE49-F238E27FC236}">
                <a16:creationId xmlns:a16="http://schemas.microsoft.com/office/drawing/2014/main" id="{E0FAA97E-3CAE-F145-BE6E-2931C7A40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35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8" name="Line 47">
            <a:extLst>
              <a:ext uri="{FF2B5EF4-FFF2-40B4-BE49-F238E27FC236}">
                <a16:creationId xmlns:a16="http://schemas.microsoft.com/office/drawing/2014/main" id="{9EAB79C7-5AED-CD47-BF01-F04C67454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353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89" name="Line 48">
            <a:extLst>
              <a:ext uri="{FF2B5EF4-FFF2-40B4-BE49-F238E27FC236}">
                <a16:creationId xmlns:a16="http://schemas.microsoft.com/office/drawing/2014/main" id="{ED1E52C2-A2DF-7244-888D-8BC965C7B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71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90" name="Line 49">
            <a:extLst>
              <a:ext uri="{FF2B5EF4-FFF2-40B4-BE49-F238E27FC236}">
                <a16:creationId xmlns:a16="http://schemas.microsoft.com/office/drawing/2014/main" id="{0337F98B-B062-E149-AA28-4B72BC8AD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200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91" name="Line 50">
            <a:extLst>
              <a:ext uri="{FF2B5EF4-FFF2-40B4-BE49-F238E27FC236}">
                <a16:creationId xmlns:a16="http://schemas.microsoft.com/office/drawing/2014/main" id="{A8A55C4A-1AC8-E64D-A11D-781712E97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003" y="287137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92" name="Line 51">
            <a:extLst>
              <a:ext uri="{FF2B5EF4-FFF2-40B4-BE49-F238E27FC236}">
                <a16:creationId xmlns:a16="http://schemas.microsoft.com/office/drawing/2014/main" id="{68413A17-8D6D-6F4A-9006-440A683FD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8953" y="286819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93" name="Text Box 54">
            <a:extLst>
              <a:ext uri="{FF2B5EF4-FFF2-40B4-BE49-F238E27FC236}">
                <a16:creationId xmlns:a16="http://schemas.microsoft.com/office/drawing/2014/main" id="{EFB9B6C9-55C7-9543-BEDB-3C9A6C2B1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72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</a:t>
            </a:r>
          </a:p>
        </p:txBody>
      </p:sp>
      <p:sp>
        <p:nvSpPr>
          <p:cNvPr id="94" name="Text Box 55">
            <a:extLst>
              <a:ext uri="{FF2B5EF4-FFF2-40B4-BE49-F238E27FC236}">
                <a16:creationId xmlns:a16="http://schemas.microsoft.com/office/drawing/2014/main" id="{A8BF3599-17CC-C54D-A1F4-204FFCEF5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03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</a:t>
            </a:r>
          </a:p>
        </p:txBody>
      </p:sp>
      <p:sp>
        <p:nvSpPr>
          <p:cNvPr id="95" name="Text Box 56">
            <a:extLst>
              <a:ext uri="{FF2B5EF4-FFF2-40B4-BE49-F238E27FC236}">
                <a16:creationId xmlns:a16="http://schemas.microsoft.com/office/drawing/2014/main" id="{016A40F4-F886-714E-966E-BFDE0F62F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37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</a:t>
            </a:r>
          </a:p>
        </p:txBody>
      </p:sp>
      <p:sp>
        <p:nvSpPr>
          <p:cNvPr id="96" name="Text Box 58">
            <a:extLst>
              <a:ext uri="{FF2B5EF4-FFF2-40B4-BE49-F238E27FC236}">
                <a16:creationId xmlns:a16="http://schemas.microsoft.com/office/drawing/2014/main" id="{807DF3EC-AAB1-B04A-A023-C5893F6D2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25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</a:t>
            </a:r>
          </a:p>
        </p:txBody>
      </p:sp>
      <p:sp>
        <p:nvSpPr>
          <p:cNvPr id="97" name="Text Box 59">
            <a:extLst>
              <a:ext uri="{FF2B5EF4-FFF2-40B4-BE49-F238E27FC236}">
                <a16:creationId xmlns:a16="http://schemas.microsoft.com/office/drawing/2014/main" id="{17BF9D31-70E0-5A45-BE2F-E528E811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50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</a:t>
            </a:r>
          </a:p>
        </p:txBody>
      </p:sp>
      <p:sp>
        <p:nvSpPr>
          <p:cNvPr id="98" name="Text Box 60">
            <a:extLst>
              <a:ext uri="{FF2B5EF4-FFF2-40B4-BE49-F238E27FC236}">
                <a16:creationId xmlns:a16="http://schemas.microsoft.com/office/drawing/2014/main" id="{FE3B7D2B-E773-5048-9CD2-02409182F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278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</a:t>
            </a:r>
          </a:p>
        </p:txBody>
      </p:sp>
      <p:sp>
        <p:nvSpPr>
          <p:cNvPr id="99" name="Text Box 61">
            <a:extLst>
              <a:ext uri="{FF2B5EF4-FFF2-40B4-BE49-F238E27FC236}">
                <a16:creationId xmlns:a16="http://schemas.microsoft.com/office/drawing/2014/main" id="{67899F9D-5059-EB46-BE3E-E0710E91B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016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E</a:t>
            </a:r>
          </a:p>
        </p:txBody>
      </p:sp>
      <p:sp>
        <p:nvSpPr>
          <p:cNvPr id="100" name="Text Box 62">
            <a:extLst>
              <a:ext uri="{FF2B5EF4-FFF2-40B4-BE49-F238E27FC236}">
                <a16:creationId xmlns:a16="http://schemas.microsoft.com/office/drawing/2014/main" id="{0537C8B8-45B8-534A-B936-B66DF9D0E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078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E</a:t>
            </a:r>
          </a:p>
        </p:txBody>
      </p:sp>
      <p:sp>
        <p:nvSpPr>
          <p:cNvPr id="101" name="Text Box 63">
            <a:extLst>
              <a:ext uri="{FF2B5EF4-FFF2-40B4-BE49-F238E27FC236}">
                <a16:creationId xmlns:a16="http://schemas.microsoft.com/office/drawing/2014/main" id="{A95F6825-15C2-894C-A225-C35D931A8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203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1076B-DA1C-6740-8643-B478EA3CF6E2}"/>
              </a:ext>
            </a:extLst>
          </p:cNvPr>
          <p:cNvSpPr txBox="1"/>
          <p:nvPr/>
        </p:nvSpPr>
        <p:spPr>
          <a:xfrm>
            <a:off x="8693431" y="1736034"/>
            <a:ext cx="1514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  <a:r>
              <a:rPr lang="en-US" sz="2400" dirty="0"/>
              <a:t>: 碰撞</a:t>
            </a:r>
          </a:p>
          <a:p>
            <a:r>
              <a:rPr lang="en-US" sz="2400" dirty="0">
                <a:solidFill>
                  <a:srgbClr val="0000A8"/>
                </a:solidFill>
              </a:rPr>
              <a:t>S</a:t>
            </a:r>
            <a:r>
              <a:rPr lang="en-US" sz="2400" dirty="0"/>
              <a:t>：成功</a:t>
            </a:r>
          </a:p>
          <a:p>
            <a:r>
              <a:rPr lang="en-US" sz="2400" dirty="0">
                <a:solidFill>
                  <a:srgbClr val="0000A8"/>
                </a:solidFill>
              </a:rPr>
              <a:t>E</a:t>
            </a:r>
            <a:r>
              <a:rPr lang="en-US" sz="2400" dirty="0"/>
              <a:t>: 空</a:t>
            </a:r>
          </a:p>
        </p:txBody>
      </p:sp>
    </p:spTree>
    <p:extLst>
      <p:ext uri="{BB962C8B-B14F-4D97-AF65-F5344CB8AC3E}">
        <p14:creationId xmlns:p14="http://schemas.microsoft.com/office/powerpoint/2010/main" val="16450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开槽的ALOHA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16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8D6383C-7665-4746-86A3-DB2B42D7440C}"/>
              </a:ext>
            </a:extLst>
          </p:cNvPr>
          <p:cNvSpPr txBox="1">
            <a:spLocks noChangeArrowheads="1"/>
          </p:cNvSpPr>
          <p:nvPr/>
        </p:nvSpPr>
        <p:spPr>
          <a:xfrm>
            <a:off x="845584" y="1416396"/>
            <a:ext cx="510464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0000A8"/>
                </a:solidFill>
              </a:rPr>
              <a:t>假设</a:t>
            </a:r>
            <a:r>
              <a:rPr lang="en-US" dirty="0">
                <a:solidFill>
                  <a:srgbClr val="0000A8"/>
                </a:solidFill>
              </a:rPr>
              <a:t>：</a:t>
            </a:r>
          </a:p>
          <a:p>
            <a:pPr marL="404813">
              <a:defRPr/>
            </a:pPr>
            <a:r>
              <a:rPr lang="en-US" dirty="0"/>
              <a:t>所有框架尺寸相同</a:t>
            </a:r>
          </a:p>
          <a:p>
            <a:pPr marL="404813">
              <a:defRPr/>
            </a:pPr>
            <a:r>
              <a:rPr lang="en-US" dirty="0"/>
              <a:t>时间分为同等大小的时隙（传输1帧的时间）。</a:t>
            </a:r>
          </a:p>
          <a:p>
            <a:pPr marL="404813">
              <a:defRPr/>
            </a:pPr>
            <a:r>
              <a:rPr lang="en-US" dirty="0">
                <a:solidFill>
                  <a:srgbClr val="C00000"/>
                </a:solidFill>
              </a:rPr>
              <a:t>节点只在开始的时段进行传输 </a:t>
            </a:r>
          </a:p>
          <a:p>
            <a:pPr marL="404813">
              <a:defRPr/>
            </a:pPr>
            <a:r>
              <a:rPr lang="en-US" dirty="0"/>
              <a:t>节点是同步的</a:t>
            </a:r>
          </a:p>
          <a:p>
            <a:pPr marL="404813">
              <a:defRPr/>
            </a:pPr>
            <a:r>
              <a:rPr lang="en-US" dirty="0"/>
              <a:t>如果有2个或更多的节点在时隙中传输，所有节点都会检测到碰撞。</a:t>
            </a:r>
            <a:endParaRPr lang="en-US" sz="24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FE15C25-BB28-9543-9419-B80CD8AA3C64}"/>
              </a:ext>
            </a:extLst>
          </p:cNvPr>
          <p:cNvSpPr txBox="1">
            <a:spLocks noChangeArrowheads="1"/>
          </p:cNvSpPr>
          <p:nvPr/>
        </p:nvSpPr>
        <p:spPr>
          <a:xfrm>
            <a:off x="6440557" y="1447181"/>
            <a:ext cx="516834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0000A8"/>
                </a:solidFill>
              </a:rPr>
              <a:t>操作：</a:t>
            </a:r>
          </a:p>
          <a:p>
            <a:pPr marL="457200" indent="-234950">
              <a:defRPr/>
            </a:pPr>
            <a:r>
              <a:rPr lang="en-US" dirty="0"/>
              <a:t>当节点获得新的帧时，在下一个时隙进行传输</a:t>
            </a:r>
          </a:p>
          <a:p>
            <a:pPr marL="746125" lvl="1" indent="-236538">
              <a:lnSpc>
                <a:spcPct val="100000"/>
              </a:lnSpc>
              <a:defRPr/>
            </a:pPr>
            <a:r>
              <a:rPr lang="en-US" sz="2800" i="1" dirty="0">
                <a:solidFill>
                  <a:srgbClr val="C00000"/>
                </a:solidFill>
              </a:rPr>
              <a:t>如果没有碰撞</a:t>
            </a:r>
            <a:r>
              <a:rPr lang="en-US" sz="2800" i="1" dirty="0"/>
              <a:t>：</a:t>
            </a:r>
            <a:r>
              <a:rPr lang="en-US" sz="2800" dirty="0"/>
              <a:t>节点可以在下一个时隙发送新帧</a:t>
            </a:r>
          </a:p>
          <a:p>
            <a:pPr marL="746125" lvl="1" indent="-236538">
              <a:lnSpc>
                <a:spcPct val="100000"/>
              </a:lnSpc>
              <a:defRPr/>
            </a:pPr>
            <a:r>
              <a:rPr lang="en-US" sz="2800" i="1" dirty="0">
                <a:solidFill>
                  <a:srgbClr val="C00000"/>
                </a:solidFill>
              </a:rPr>
              <a:t>如果发生碰撞</a:t>
            </a:r>
            <a:r>
              <a:rPr lang="en-US" sz="2800" i="1" dirty="0"/>
              <a:t>：</a:t>
            </a:r>
            <a:r>
              <a:rPr lang="en-US" sz="2800" dirty="0"/>
              <a:t>节点在随后的每个时隙中以概率</a:t>
            </a:r>
            <a:r>
              <a:rPr lang="en-US" sz="2800" i="1" dirty="0"/>
              <a:t>p</a:t>
            </a:r>
            <a:r>
              <a:rPr lang="en-US" sz="2800" dirty="0"/>
              <a:t>重新传输帧，</a:t>
            </a:r>
            <a:r>
              <a:rPr lang="en-US" sz="2800" dirty="0"/>
              <a:t>直到成功为止。</a:t>
            </a:r>
          </a:p>
        </p:txBody>
      </p:sp>
    </p:spTree>
    <p:extLst>
      <p:ext uri="{BB962C8B-B14F-4D97-AF65-F5344CB8AC3E}">
        <p14:creationId xmlns:p14="http://schemas.microsoft.com/office/powerpoint/2010/main" val="8534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3571B-5A38-7249-BDB3-42189BDDB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697523"/>
            <a:ext cx="10515600" cy="4743034"/>
          </a:xfrm>
        </p:spPr>
        <p:txBody>
          <a:bodyPr>
            <a:normAutofit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效率：</a:t>
            </a:r>
            <a:r>
              <a:rPr lang="en-US" dirty="0"/>
              <a:t>长期的成功时隙比例（</a:t>
            </a:r>
            <a:r>
              <a:rPr lang="en-US" dirty="0"/>
              <a:t>许多节点，都有许多帧要发送）。</a:t>
            </a:r>
          </a:p>
          <a:p>
            <a:pPr marL="457200" indent="-274638">
              <a:defRPr/>
            </a:pPr>
            <a:r>
              <a:rPr lang="en-US" i="1" dirty="0"/>
              <a:t>假设：</a:t>
            </a:r>
            <a:r>
              <a:rPr lang="en-US" i="1" dirty="0"/>
              <a:t>N个</a:t>
            </a:r>
            <a:r>
              <a:rPr lang="en-US" dirty="0"/>
              <a:t>节点有许多帧要发送，每个节点在时隙中发送的概率</a:t>
            </a:r>
            <a:r>
              <a:rPr lang="en-US" i="1" dirty="0"/>
              <a:t>为p</a:t>
            </a:r>
          </a:p>
          <a:p>
            <a:pPr marL="800100" lvl="1" indent="-274638">
              <a:defRPr/>
            </a:pPr>
            <a:r>
              <a:rPr lang="en-US" sz="2600" dirty="0"/>
              <a:t>某一节点在某一时段成功的概率=</a:t>
            </a:r>
            <a:r>
              <a:rPr lang="en-US" sz="2600" i="1" dirty="0"/>
              <a:t>p(1-p)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i="1" dirty="0"/>
              <a:t>任何</a:t>
            </a:r>
            <a:r>
              <a:rPr lang="en-US" sz="2600" dirty="0"/>
              <a:t>节点成功的</a:t>
            </a:r>
            <a:r>
              <a:rPr lang="en-US" sz="2600" dirty="0"/>
              <a:t>概率</a:t>
            </a:r>
            <a:r>
              <a:rPr lang="en-US" sz="2600" dirty="0"/>
              <a:t>=</a:t>
            </a:r>
            <a:r>
              <a:rPr lang="en-US" sz="2600" i="1" dirty="0"/>
              <a:t>Np(1-p)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dirty="0"/>
              <a:t>最大效率：找到</a:t>
            </a:r>
            <a:r>
              <a:rPr lang="en-US" sz="2600" dirty="0"/>
              <a:t>使</a:t>
            </a:r>
            <a:r>
              <a:rPr lang="en-US" sz="2600" i="1" dirty="0"/>
              <a:t>Np(1-p)</a:t>
            </a:r>
            <a:r>
              <a:rPr lang="en-US" sz="2600" dirty="0"/>
              <a:t>最大化的</a:t>
            </a:r>
            <a:r>
              <a:rPr lang="en-US" sz="2600" i="1" dirty="0"/>
              <a:t>p*。</a:t>
            </a:r>
            <a:r>
              <a:rPr lang="en-US" sz="2600" b="1" i="1" baseline="30000" dirty="0"/>
              <a:t>N-1</a:t>
            </a:r>
          </a:p>
          <a:p>
            <a:pPr marL="800100" lvl="1" indent="-274638">
              <a:defRPr/>
            </a:pPr>
            <a:r>
              <a:rPr lang="en-US" sz="2600" dirty="0"/>
              <a:t>对于许多节点，</a:t>
            </a:r>
            <a:r>
              <a:rPr lang="en-US" sz="2600" dirty="0"/>
              <a:t>随着</a:t>
            </a:r>
            <a:r>
              <a:rPr lang="en-US" sz="2600" i="1" dirty="0"/>
              <a:t>N</a:t>
            </a:r>
            <a:r>
              <a:rPr lang="en-US" sz="2600" dirty="0"/>
              <a:t>到无穷大，</a:t>
            </a:r>
            <a:r>
              <a:rPr lang="en-US" sz="2600" dirty="0"/>
              <a:t>取</a:t>
            </a:r>
            <a:r>
              <a:rPr lang="en-US" sz="2600" i="1" dirty="0"/>
              <a:t>Np*(1-p*)的</a:t>
            </a:r>
            <a:r>
              <a:rPr lang="en-US" sz="2600" dirty="0"/>
              <a:t>极限</a:t>
            </a:r>
            <a:r>
              <a:rPr lang="en-US" sz="2600" b="1" i="1" baseline="30000" dirty="0"/>
              <a:t>N-1 </a:t>
            </a:r>
            <a:r>
              <a:rPr lang="en-US" sz="2600" dirty="0"/>
              <a:t> </a:t>
            </a:r>
            <a:r>
              <a:rPr lang="en-US" sz="2600" dirty="0"/>
              <a:t>，得到</a:t>
            </a:r>
            <a:r>
              <a:rPr lang="en-US" dirty="0"/>
              <a:t>：</a:t>
            </a: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</a:rPr>
              <a:t>    最大效率=1/e=0.37</a:t>
            </a:r>
            <a:endParaRPr lang="en-US" b="1" i="1" baseline="30000" dirty="0">
              <a:solidFill>
                <a:srgbClr val="C00000"/>
              </a:solidFill>
            </a:endParaRPr>
          </a:p>
          <a:p>
            <a:pPr marL="457200" indent="-274638">
              <a:lnSpc>
                <a:spcPct val="85000"/>
              </a:lnSpc>
              <a:defRPr/>
            </a:pPr>
            <a:r>
              <a:rPr lang="en-US" i="1" dirty="0">
                <a:solidFill>
                  <a:srgbClr val="0000A8"/>
                </a:solidFill>
              </a:rPr>
              <a:t>最好的情况是：</a:t>
            </a:r>
            <a:r>
              <a:rPr lang="en-US" sz="2400" dirty="0"/>
              <a:t>37%的时间里，频道被用于有用的传输!</a:t>
            </a:r>
          </a:p>
          <a:p>
            <a:pPr>
              <a:defRPr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1A8D2D-09AD-0C49-9183-F486B937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开槽的ALOHA：效率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C8BF5-34FB-B64D-8803-0F740A1B8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纯粹的ALOHA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18</a:t>
            </a:fld>
            <a:endParaRPr lang="en-US" dirty="0"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756184F9-23FF-CD49-83C3-B99C5857535A}"/>
              </a:ext>
            </a:extLst>
          </p:cNvPr>
          <p:cNvSpPr txBox="1">
            <a:spLocks noChangeArrowheads="1"/>
          </p:cNvSpPr>
          <p:nvPr/>
        </p:nvSpPr>
        <p:spPr>
          <a:xfrm>
            <a:off x="891209" y="1435652"/>
            <a:ext cx="10518913" cy="231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dirty="0"/>
              <a:t>无槽的Aloha：更简单，无同步性</a:t>
            </a:r>
          </a:p>
          <a:p>
            <a:pPr marL="747713" lvl="1" indent="-274638">
              <a:defRPr/>
            </a:pPr>
            <a:r>
              <a:rPr lang="en-US" dirty="0"/>
              <a:t>当帧第一次到达</a:t>
            </a:r>
            <a:r>
              <a:rPr lang="en-US" sz="2800" dirty="0"/>
              <a:t>时</a:t>
            </a:r>
            <a:r>
              <a:rPr lang="en-US" dirty="0"/>
              <a:t>：立即发送 </a:t>
            </a:r>
          </a:p>
          <a:p>
            <a:pPr marL="404813" indent="-274638">
              <a:defRPr/>
            </a:pPr>
            <a:r>
              <a:rPr lang="en-US" dirty="0"/>
              <a:t>在没有同步的情况下，碰撞的概率会增加：</a:t>
            </a:r>
          </a:p>
          <a:p>
            <a:pPr lvl="1">
              <a:defRPr/>
            </a:pPr>
            <a:r>
              <a:rPr lang="en-US" sz="2800" dirty="0"/>
              <a:t>在t</a:t>
            </a:r>
            <a:r>
              <a:rPr lang="en-US" sz="2800" baseline="-25000" dirty="0"/>
              <a:t>0</a:t>
            </a:r>
            <a:r>
              <a:rPr lang="en-US" sz="2800" dirty="0"/>
              <a:t> 发送的帧</a:t>
            </a:r>
            <a:r>
              <a:rPr lang="en-US" sz="2800" dirty="0"/>
              <a:t>与在[t</a:t>
            </a:r>
            <a:r>
              <a:rPr lang="en-US" sz="2800" baseline="-25000" dirty="0"/>
              <a:t>0</a:t>
            </a:r>
            <a:r>
              <a:rPr lang="en-US" sz="2800" dirty="0"/>
              <a:t> -1,t</a:t>
            </a:r>
            <a:r>
              <a:rPr lang="en-US" sz="2800" baseline="-25000" dirty="0"/>
              <a:t>0</a:t>
            </a:r>
            <a:r>
              <a:rPr lang="en-US" sz="2800" dirty="0"/>
              <a:t> +1]</a:t>
            </a:r>
            <a:r>
              <a:rPr lang="en-US" sz="2800" dirty="0"/>
              <a:t>发送的其他帧发生碰撞。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8FCDAC-4991-8E41-8E42-FF4F98922CAC}"/>
              </a:ext>
            </a:extLst>
          </p:cNvPr>
          <p:cNvGrpSpPr/>
          <p:nvPr/>
        </p:nvGrpSpPr>
        <p:grpSpPr>
          <a:xfrm>
            <a:off x="2981739" y="3590924"/>
            <a:ext cx="6215270" cy="1680396"/>
            <a:chOff x="2981739" y="3590924"/>
            <a:chExt cx="6215270" cy="168039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04F1C7F-2BD1-DB49-8C42-5F936FEE4314}"/>
                </a:ext>
              </a:extLst>
            </p:cNvPr>
            <p:cNvGrpSpPr/>
            <p:nvPr/>
          </p:nvGrpSpPr>
          <p:grpSpPr>
            <a:xfrm>
              <a:off x="3709987" y="4014790"/>
              <a:ext cx="1533525" cy="57150"/>
              <a:chOff x="5229225" y="5548314"/>
              <a:chExt cx="1533525" cy="57150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F65A0A69-1573-6D44-ADDC-67D7500383D8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F60540F-6305-BF46-A035-95A71A5A3EF6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EC5DF1-BB4C-B643-9EEC-F5897534DF4F}"/>
                </a:ext>
              </a:extLst>
            </p:cNvPr>
            <p:cNvGrpSpPr/>
            <p:nvPr/>
          </p:nvGrpSpPr>
          <p:grpSpPr>
            <a:xfrm>
              <a:off x="5262562" y="4014791"/>
              <a:ext cx="1533525" cy="57150"/>
              <a:chOff x="5229225" y="5548314"/>
              <a:chExt cx="1533525" cy="5715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0212D6-BC99-A34D-831C-31550FCEDFE4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133521-4038-3047-A618-9452E9464C0A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74D194-4596-F343-A104-292FA9948F3C}"/>
                </a:ext>
              </a:extLst>
            </p:cNvPr>
            <p:cNvCxnSpPr/>
            <p:nvPr/>
          </p:nvCxnSpPr>
          <p:spPr>
            <a:xfrm>
              <a:off x="2981739" y="4890052"/>
              <a:ext cx="62152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EB99DB7-822A-FD4D-BE48-51D15528B104}"/>
                </a:ext>
              </a:extLst>
            </p:cNvPr>
            <p:cNvCxnSpPr>
              <a:cxnSpLocks/>
            </p:cNvCxnSpPr>
            <p:nvPr/>
          </p:nvCxnSpPr>
          <p:spPr>
            <a:xfrm>
              <a:off x="6798365" y="3817663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AA9349-82D3-E244-B5E0-9CDCE5F5F1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86" y="3823252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EBFEF5B-319D-C144-A8CA-8D6A3D74B7E8}"/>
                </a:ext>
              </a:extLst>
            </p:cNvPr>
            <p:cNvCxnSpPr>
              <a:cxnSpLocks/>
            </p:cNvCxnSpPr>
            <p:nvPr/>
          </p:nvCxnSpPr>
          <p:spPr>
            <a:xfrm>
              <a:off x="3710607" y="3833604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2579E-DAAA-3246-A949-4F19B6153782}"/>
                </a:ext>
              </a:extLst>
            </p:cNvPr>
            <p:cNvSpPr txBox="1"/>
            <p:nvPr/>
          </p:nvSpPr>
          <p:spPr>
            <a:xfrm>
              <a:off x="6453809" y="4863548"/>
              <a:ext cx="731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t</a:t>
              </a:r>
              <a:r>
                <a:rPr lang="en-US" sz="2000" i="1" baseline="-25000" dirty="0"/>
                <a:t>0</a:t>
              </a:r>
              <a:r>
                <a:rPr lang="en-US" sz="2000" i="1" dirty="0"/>
                <a:t> + 1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03F56C-20E8-6D4A-A7C1-F55DB1B68EAD}"/>
                </a:ext>
              </a:extLst>
            </p:cNvPr>
            <p:cNvSpPr txBox="1"/>
            <p:nvPr/>
          </p:nvSpPr>
          <p:spPr>
            <a:xfrm>
              <a:off x="3381167" y="4871210"/>
              <a:ext cx="681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t</a:t>
              </a:r>
              <a:r>
                <a:rPr lang="en-US" sz="2000" i="1" baseline="-25000" dirty="0"/>
                <a:t>0</a:t>
              </a:r>
              <a:r>
                <a:rPr lang="en-US" sz="2000" i="1" dirty="0"/>
                <a:t> - 1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EFADC6-0ABF-574C-ACFF-91876E6D1286}"/>
                </a:ext>
              </a:extLst>
            </p:cNvPr>
            <p:cNvSpPr txBox="1"/>
            <p:nvPr/>
          </p:nvSpPr>
          <p:spPr>
            <a:xfrm>
              <a:off x="5102086" y="4865199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t</a:t>
              </a:r>
              <a:r>
                <a:rPr lang="en-US" sz="2000" i="1" baseline="-25000" dirty="0"/>
                <a:t>0</a:t>
              </a:r>
              <a:endParaRPr lang="en-US" sz="2000" i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332304-08FC-2B48-A938-75295885492F}"/>
                </a:ext>
              </a:extLst>
            </p:cNvPr>
            <p:cNvSpPr/>
            <p:nvPr/>
          </p:nvSpPr>
          <p:spPr>
            <a:xfrm>
              <a:off x="4090988" y="4191000"/>
              <a:ext cx="1547812" cy="171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8EC6991-A55D-F44E-A46B-4C53E2B7E20C}"/>
                </a:ext>
              </a:extLst>
            </p:cNvPr>
            <p:cNvSpPr/>
            <p:nvPr/>
          </p:nvSpPr>
          <p:spPr>
            <a:xfrm>
              <a:off x="5248276" y="4429125"/>
              <a:ext cx="1547812" cy="1714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FA1D211-7014-034D-A964-C2C2F7515351}"/>
                </a:ext>
              </a:extLst>
            </p:cNvPr>
            <p:cNvSpPr/>
            <p:nvPr/>
          </p:nvSpPr>
          <p:spPr>
            <a:xfrm>
              <a:off x="6519864" y="4672012"/>
              <a:ext cx="1547812" cy="17145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BE1DD-B95B-0648-9062-B8B36326544D}"/>
                </a:ext>
              </a:extLst>
            </p:cNvPr>
            <p:cNvSpPr txBox="1"/>
            <p:nvPr/>
          </p:nvSpPr>
          <p:spPr>
            <a:xfrm>
              <a:off x="5514017" y="3590925"/>
              <a:ext cx="105830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将重合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与结束 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我的框架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D37ED1F-D953-EE43-BF83-335949BBBAC2}"/>
                </a:ext>
              </a:extLst>
            </p:cNvPr>
            <p:cNvSpPr txBox="1"/>
            <p:nvPr/>
          </p:nvSpPr>
          <p:spPr>
            <a:xfrm>
              <a:off x="3946547" y="3590924"/>
              <a:ext cx="111665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将重合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与开始的 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我的框架</a:t>
              </a:r>
            </a:p>
          </p:txBody>
        </p: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F939E5F7-799D-7849-A30B-30CE63066E5E}"/>
              </a:ext>
            </a:extLst>
          </p:cNvPr>
          <p:cNvSpPr txBox="1">
            <a:spLocks noChangeArrowheads="1"/>
          </p:cNvSpPr>
          <p:nvPr/>
        </p:nvSpPr>
        <p:spPr>
          <a:xfrm>
            <a:off x="911088" y="5316331"/>
            <a:ext cx="10518913" cy="620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dirty="0"/>
              <a:t>纯粹的阿罗哈效率：18% 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4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1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CSMA（载波感应多路存取）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19</a:t>
            </a:fld>
            <a:endParaRPr lang="en-US" dirty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1075221" y="1383818"/>
            <a:ext cx="10295145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/>
              <a:t>简单的</a:t>
            </a:r>
            <a:r>
              <a:rPr lang="en-US" sz="3200" dirty="0">
                <a:solidFill>
                  <a:srgbClr val="C00000"/>
                </a:solidFill>
              </a:rPr>
              <a:t>CSMA：</a:t>
            </a:r>
            <a:r>
              <a:rPr lang="en-US" dirty="0"/>
              <a:t>先听后送：</a:t>
            </a:r>
          </a:p>
          <a:p>
            <a:pPr lvl="1">
              <a:defRPr/>
            </a:pPr>
            <a:r>
              <a:rPr lang="en-US" sz="2800" dirty="0">
                <a:solidFill>
                  <a:srgbClr val="000099"/>
                </a:solidFill>
              </a:rPr>
              <a:t>如果信道感觉到空闲：</a:t>
            </a:r>
            <a:r>
              <a:rPr lang="en-US" sz="2800" dirty="0"/>
              <a:t>发送整个帧</a:t>
            </a:r>
          </a:p>
          <a:p>
            <a:pPr lvl="1">
              <a:defRPr/>
            </a:pPr>
            <a:r>
              <a:rPr lang="en-US" sz="2800" dirty="0">
                <a:solidFill>
                  <a:srgbClr val="000099"/>
                </a:solidFill>
              </a:rPr>
              <a:t>如果感觉到通道繁忙：</a:t>
            </a:r>
            <a:r>
              <a:rPr lang="en-US" sz="2800" dirty="0"/>
              <a:t>推迟传输 </a:t>
            </a:r>
            <a:endParaRPr lang="en-US" dirty="0"/>
          </a:p>
          <a:p>
            <a:pPr>
              <a:defRPr/>
            </a:pPr>
            <a:r>
              <a:rPr lang="en-US" dirty="0"/>
              <a:t>人类的比喻：</a:t>
            </a:r>
            <a:r>
              <a:rPr lang="en-US" i="1" dirty="0"/>
              <a:t>不要打断别人的</a:t>
            </a:r>
            <a:r>
              <a:rPr lang="en-US" dirty="0"/>
              <a:t>发言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1078879" y="3646626"/>
            <a:ext cx="10158964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CSMA/CD: </a:t>
            </a:r>
            <a:r>
              <a:rPr lang="en-US" sz="3200" dirty="0"/>
              <a:t>带</a:t>
            </a:r>
            <a:r>
              <a:rPr lang="en-US" sz="3200" i="1" dirty="0">
                <a:solidFill>
                  <a:srgbClr val="0000A8"/>
                </a:solidFill>
              </a:rPr>
              <a:t>碰撞检测</a:t>
            </a:r>
            <a:r>
              <a:rPr lang="en-US" sz="3200" dirty="0"/>
              <a:t>的CSMA</a:t>
            </a:r>
            <a:endParaRPr lang="en-US" i="1" dirty="0">
              <a:solidFill>
                <a:srgbClr val="0000A8"/>
              </a:solidFill>
            </a:endParaRPr>
          </a:p>
          <a:p>
            <a:pPr lvl="1">
              <a:defRPr/>
            </a:pPr>
            <a:r>
              <a:rPr lang="en-US" sz="2800" dirty="0"/>
              <a:t>短时间内</a:t>
            </a:r>
            <a:r>
              <a:rPr lang="en-US" sz="2800" i="1" dirty="0"/>
              <a:t>检测到的</a:t>
            </a:r>
            <a:r>
              <a:rPr lang="en-US" sz="2800" dirty="0"/>
              <a:t>碰撞</a:t>
            </a:r>
          </a:p>
          <a:p>
            <a:pPr lvl="1">
              <a:defRPr/>
            </a:pPr>
            <a:r>
              <a:rPr lang="en-US" sz="2800" dirty="0"/>
              <a:t>放弃碰撞的传输，减少信道浪费</a:t>
            </a:r>
          </a:p>
          <a:p>
            <a:pPr lvl="1">
              <a:defRPr/>
            </a:pPr>
            <a:r>
              <a:rPr lang="en-US" sz="2800" dirty="0"/>
              <a:t>有线的碰撞检测容易，无线的碰撞检测困难</a:t>
            </a:r>
          </a:p>
          <a:p>
            <a:pPr>
              <a:defRPr/>
            </a:pPr>
            <a:r>
              <a:rPr lang="en-US" dirty="0"/>
              <a:t>人类比喻：</a:t>
            </a:r>
            <a:r>
              <a:rPr lang="en-US" i="1" dirty="0"/>
              <a:t>有礼貌的谈话者 </a:t>
            </a:r>
          </a:p>
        </p:txBody>
      </p:sp>
    </p:spTree>
    <p:extLst>
      <p:ext uri="{BB962C8B-B14F-4D97-AF65-F5344CB8AC3E}">
        <p14:creationId xmlns:p14="http://schemas.microsoft.com/office/powerpoint/2010/main" val="30892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393674"/>
            <a:ext cx="5571867" cy="3678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b="1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b="1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b="1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b="1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b="1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zh-CN" b="1" dirty="0">
                <a:solidFill>
                  <a:srgbClr val="C00000"/>
                </a:solidFill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90A139B-CE82-0E4E-86EB-4685C7EAF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链接层：6- 2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CSMA: 碰撞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20</a:t>
            </a:fld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碰撞</a:t>
            </a:r>
            <a:r>
              <a:rPr lang="en-US" dirty="0"/>
              <a:t>仍然</a:t>
            </a:r>
            <a:r>
              <a:rPr lang="en-US" i="1" dirty="0"/>
              <a:t>可能</a:t>
            </a:r>
            <a:r>
              <a:rPr lang="en-US" dirty="0"/>
              <a:t>发生在载波感应上： </a:t>
            </a:r>
          </a:p>
          <a:p>
            <a:pPr lvl="1">
              <a:defRPr/>
            </a:pPr>
            <a:r>
              <a:rPr lang="en-US" dirty="0"/>
              <a:t>传播延迟意味着两个节点可能听不到对方</a:t>
            </a:r>
            <a:r>
              <a:rPr lang="en-US" dirty="0"/>
              <a:t>刚刚开始的传输</a:t>
            </a:r>
            <a:r>
              <a:rPr lang="en-US" altLang="ja-JP" dirty="0"/>
              <a:t>。</a:t>
            </a:r>
          </a:p>
          <a:p>
            <a:pPr>
              <a:defRPr/>
            </a:pPr>
            <a:r>
              <a:rPr lang="en-US" dirty="0">
                <a:solidFill>
                  <a:srgbClr val="0000A8"/>
                </a:solidFill>
              </a:rPr>
              <a:t>碰撞：</a:t>
            </a:r>
            <a:r>
              <a:rPr lang="en-US" dirty="0"/>
              <a:t>浪费了整个数据包的传输时间</a:t>
            </a:r>
          </a:p>
          <a:p>
            <a:pPr lvl="1">
              <a:defRPr/>
            </a:pPr>
            <a:r>
              <a:rPr lang="en-US" dirty="0"/>
              <a:t>距离和传播延迟在确定碰撞概率方面起作用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pic>
        <p:nvPicPr>
          <p:cNvPr id="34" name="Picture 3" descr="5">
            <a:extLst>
              <a:ext uri="{FF2B5EF4-FFF2-40B4-BE49-F238E27FC236}">
                <a16:creationId xmlns:a16="http://schemas.microsoft.com/office/drawing/2014/main" id="{0D5CA368-0551-4340-986D-4B213A2C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D39D6C6A-5A1A-CF45-9875-738474A4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节点的空间布局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id="{76BB7ED7-48BD-4147-9085-F9EF8829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id="{71973DC3-114C-5B40-B7FA-C9A27EDC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id="{E334A8C5-6B7D-0A4C-B55D-CAB16DF7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" name="Rectangle 91">
            <a:extLst>
              <a:ext uri="{FF2B5EF4-FFF2-40B4-BE49-F238E27FC236}">
                <a16:creationId xmlns:a16="http://schemas.microsoft.com/office/drawing/2014/main" id="{F9970BA6-5D73-A749-8704-5220C05F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id="{AE948D01-7FF0-DD4D-BFDD-F95AAF85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1" name="Group 98">
            <a:extLst>
              <a:ext uri="{FF2B5EF4-FFF2-40B4-BE49-F238E27FC236}">
                <a16:creationId xmlns:a16="http://schemas.microsoft.com/office/drawing/2014/main" id="{50E4F1B9-D30D-3140-B7D9-712C28143A01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42" name="Group 67">
              <a:extLst>
                <a:ext uri="{FF2B5EF4-FFF2-40B4-BE49-F238E27FC236}">
                  <a16:creationId xmlns:a16="http://schemas.microsoft.com/office/drawing/2014/main" id="{FC7CB790-4B06-2D46-93B8-665CC2659A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57" name="Picture 68" descr="desktop_computer_stylized_medium">
                <a:extLst>
                  <a:ext uri="{FF2B5EF4-FFF2-40B4-BE49-F238E27FC236}">
                    <a16:creationId xmlns:a16="http://schemas.microsoft.com/office/drawing/2014/main" id="{DEB17F91-EA76-7442-B298-023829D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98BBD2D9-9D1B-B24A-8D63-4BC7E496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3" name="Group 70">
              <a:extLst>
                <a:ext uri="{FF2B5EF4-FFF2-40B4-BE49-F238E27FC236}">
                  <a16:creationId xmlns:a16="http://schemas.microsoft.com/office/drawing/2014/main" id="{4C7FFD54-FB17-394B-8449-7FAA8DE07F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55" name="Picture 71" descr="desktop_computer_stylized_medium">
                <a:extLst>
                  <a:ext uri="{FF2B5EF4-FFF2-40B4-BE49-F238E27FC236}">
                    <a16:creationId xmlns:a16="http://schemas.microsoft.com/office/drawing/2014/main" id="{826D8206-EAB9-3D48-92AA-BD8B21201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C1C969E0-E2F3-9141-8D5D-FEBB45AF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id="{8A97574D-2558-174E-B305-AA08A3C7A8A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53" name="Picture 74" descr="desktop_computer_stylized_medium">
                <a:extLst>
                  <a:ext uri="{FF2B5EF4-FFF2-40B4-BE49-F238E27FC236}">
                    <a16:creationId xmlns:a16="http://schemas.microsoft.com/office/drawing/2014/main" id="{DA115C27-F619-9546-937E-6CD1A214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D685018-7CA3-3B4C-A452-B8E042B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DBDBB8DE-6AD3-EE44-9B46-0D5E8F8035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51" name="Picture 77" descr="desktop_computer_stylized_medium">
                <a:extLst>
                  <a:ext uri="{FF2B5EF4-FFF2-40B4-BE49-F238E27FC236}">
                    <a16:creationId xmlns:a16="http://schemas.microsoft.com/office/drawing/2014/main" id="{6A7B0553-F377-FD44-A88B-D2727D21D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78">
                <a:extLst>
                  <a:ext uri="{FF2B5EF4-FFF2-40B4-BE49-F238E27FC236}">
                    <a16:creationId xmlns:a16="http://schemas.microsoft.com/office/drawing/2014/main" id="{B7B2B53F-C3B8-444B-93F9-72043CF61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17BC36CE-61EB-3544-881D-44148445D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94">
              <a:extLst>
                <a:ext uri="{FF2B5EF4-FFF2-40B4-BE49-F238E27FC236}">
                  <a16:creationId xmlns:a16="http://schemas.microsoft.com/office/drawing/2014/main" id="{496041E2-CD00-714C-8109-E48EBB9E8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B1602836-94A7-1344-AD99-4F6543EE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Line 96">
              <a:extLst>
                <a:ext uri="{FF2B5EF4-FFF2-40B4-BE49-F238E27FC236}">
                  <a16:creationId xmlns:a16="http://schemas.microsoft.com/office/drawing/2014/main" id="{AE901CCC-1861-184E-962B-60CDFAA3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Line 97">
              <a:extLst>
                <a:ext uri="{FF2B5EF4-FFF2-40B4-BE49-F238E27FC236}">
                  <a16:creationId xmlns:a16="http://schemas.microsoft.com/office/drawing/2014/main" id="{3DD53366-738C-944E-B540-F34E1C857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6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CSMA/CD：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21</a:t>
            </a:fld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CSMA</a:t>
            </a:r>
            <a:r>
              <a:rPr lang="en-US" altLang="zh-CN" dirty="0"/>
              <a:t>/</a:t>
            </a:r>
            <a:r>
              <a:rPr lang="en-US" dirty="0"/>
              <a:t>CD</a:t>
            </a:r>
            <a:r>
              <a:rPr lang="en-US" dirty="0"/>
              <a:t>减少了碰撞所浪费的时间</a:t>
            </a:r>
          </a:p>
          <a:p>
            <a:pPr lvl="1">
              <a:defRPr/>
            </a:pPr>
            <a:r>
              <a:rPr lang="en-US" dirty="0"/>
              <a:t>碰撞检测时传输中止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pic>
        <p:nvPicPr>
          <p:cNvPr id="78" name="Picture 3" descr="5">
            <a:extLst>
              <a:ext uri="{FF2B5EF4-FFF2-40B4-BE49-F238E27FC236}">
                <a16:creationId xmlns:a16="http://schemas.microsoft.com/office/drawing/2014/main" id="{D06E5E41-130E-BB43-89F8-A1F3598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9">
            <a:extLst>
              <a:ext uri="{FF2B5EF4-FFF2-40B4-BE49-F238E27FC236}">
                <a16:creationId xmlns:a16="http://schemas.microsoft.com/office/drawing/2014/main" id="{1DC42722-FCDE-C744-B3AD-4FFF0DDC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76701BCC-FF60-A34C-9FFB-B99203F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节点的空间布局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id="{24935420-9F5A-6646-BC35-FE5744F261B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548DB465-82DF-0440-A432-2DF2634BE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5EF8B124-5E56-EB4D-8C08-46C67AE70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9D8D4137-33A6-FD4B-BE8A-F6C58386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BC114EE6-828B-264D-9807-6A556FCE5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615EC4B7-B973-6E41-8EB5-75BB758DB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6B3E042D-00E8-0D43-B62C-BC257C0BE3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8" name="Picture 12" descr="desktop_computer_stylized_medium">
              <a:extLst>
                <a:ext uri="{FF2B5EF4-FFF2-40B4-BE49-F238E27FC236}">
                  <a16:creationId xmlns:a16="http://schemas.microsoft.com/office/drawing/2014/main" id="{4C9AC728-261B-FE45-9FEE-3F36E7FE6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2012AC6C-1E80-9C43-A74F-B25426F1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4">
            <a:extLst>
              <a:ext uri="{FF2B5EF4-FFF2-40B4-BE49-F238E27FC236}">
                <a16:creationId xmlns:a16="http://schemas.microsoft.com/office/drawing/2014/main" id="{A4B289BD-7DCF-6045-ACB6-F2429F1C7C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91" name="Picture 15" descr="desktop_computer_stylized_medium">
              <a:extLst>
                <a:ext uri="{FF2B5EF4-FFF2-40B4-BE49-F238E27FC236}">
                  <a16:creationId xmlns:a16="http://schemas.microsoft.com/office/drawing/2014/main" id="{FBAD689B-8E45-1845-A238-667A4218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E135AD2-2096-2A42-B530-B6E6036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17">
            <a:extLst>
              <a:ext uri="{FF2B5EF4-FFF2-40B4-BE49-F238E27FC236}">
                <a16:creationId xmlns:a16="http://schemas.microsoft.com/office/drawing/2014/main" id="{A5CD4FED-7480-B747-A3DA-8F9FE8F0E1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4" name="Picture 18" descr="desktop_computer_stylized_medium">
              <a:extLst>
                <a:ext uri="{FF2B5EF4-FFF2-40B4-BE49-F238E27FC236}">
                  <a16:creationId xmlns:a16="http://schemas.microsoft.com/office/drawing/2014/main" id="{81E67EE6-C5AF-C14F-B5DF-53480B207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D1CE32B-7F6C-AF41-929E-EB5E9CAA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" name="Group 20">
            <a:extLst>
              <a:ext uri="{FF2B5EF4-FFF2-40B4-BE49-F238E27FC236}">
                <a16:creationId xmlns:a16="http://schemas.microsoft.com/office/drawing/2014/main" id="{9178B92E-2122-5945-A67E-297BB2AC57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7" name="Picture 21" descr="desktop_computer_stylized_medium">
              <a:extLst>
                <a:ext uri="{FF2B5EF4-FFF2-40B4-BE49-F238E27FC236}">
                  <a16:creationId xmlns:a16="http://schemas.microsoft.com/office/drawing/2014/main" id="{3AE91596-19C4-414E-B810-903273BB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15D17CB-26CA-AD4F-B23A-0E57A00B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33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以太网CSMA/CD算法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A2C08B-2DCB-6B41-B08C-D11F19EEFDB4}"/>
              </a:ext>
            </a:extLst>
          </p:cNvPr>
          <p:cNvSpPr txBox="1">
            <a:spLocks noChangeArrowheads="1"/>
          </p:cNvSpPr>
          <p:nvPr/>
        </p:nvSpPr>
        <p:spPr>
          <a:xfrm>
            <a:off x="804379" y="1513440"/>
            <a:ext cx="10181673" cy="2422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/>
              <a:defRPr/>
            </a:pPr>
            <a:r>
              <a:rPr lang="en-US" dirty="0"/>
              <a:t>NIC从网络层接收数据报，创建帧</a:t>
            </a:r>
          </a:p>
          <a:p>
            <a:pPr marL="457200" indent="-327025">
              <a:buFont typeface="+mj-lt"/>
              <a:buAutoNum type="arabicPeriod"/>
              <a:defRPr/>
            </a:pPr>
            <a:r>
              <a:rPr lang="en-US" dirty="0"/>
              <a:t>如果 NIC 感应到通道：</a:t>
            </a:r>
          </a:p>
          <a:p>
            <a:pPr lvl="1" indent="50800">
              <a:buNone/>
              <a:defRPr/>
            </a:pPr>
            <a:r>
              <a:rPr lang="en-US" sz="2600" dirty="0"/>
              <a:t>如果</a:t>
            </a:r>
            <a:r>
              <a:rPr lang="en-US" sz="2600" dirty="0">
                <a:solidFill>
                  <a:srgbClr val="0000A8"/>
                </a:solidFill>
              </a:rPr>
              <a:t>空闲：</a:t>
            </a:r>
            <a:r>
              <a:rPr lang="en-US" sz="2600" dirty="0"/>
              <a:t>开始传输帧。 </a:t>
            </a:r>
          </a:p>
          <a:p>
            <a:pPr lvl="1" indent="50800">
              <a:buNone/>
              <a:defRPr/>
            </a:pPr>
            <a:r>
              <a:rPr lang="en-US" sz="2600" dirty="0"/>
              <a:t>如果</a:t>
            </a:r>
            <a:r>
              <a:rPr lang="en-US" sz="2600" dirty="0">
                <a:solidFill>
                  <a:srgbClr val="0000A8"/>
                </a:solidFill>
              </a:rPr>
              <a:t>忙：</a:t>
            </a:r>
            <a:r>
              <a:rPr lang="en-US" sz="2600" dirty="0"/>
              <a:t>等到通道空闲时，再发送</a:t>
            </a:r>
          </a:p>
          <a:p>
            <a:pPr marL="457200" indent="-339725">
              <a:buFont typeface="+mj-lt"/>
              <a:buAutoNum type="arabicPeriod"/>
              <a:defRPr/>
            </a:pPr>
            <a:r>
              <a:rPr lang="en-US" dirty="0"/>
              <a:t>如果 NIC 发送的整个帧没有发生碰撞，则 NIC 完成了对帧的处理 !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CCFD716-78C6-2B48-AE7B-69BF9D9E7C61}"/>
              </a:ext>
            </a:extLst>
          </p:cNvPr>
          <p:cNvSpPr txBox="1">
            <a:spLocks noChangeArrowheads="1"/>
          </p:cNvSpPr>
          <p:nvPr/>
        </p:nvSpPr>
        <p:spPr>
          <a:xfrm>
            <a:off x="781879" y="3856384"/>
            <a:ext cx="11211339" cy="24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 startAt="4"/>
              <a:defRPr/>
            </a:pPr>
            <a:r>
              <a:rPr lang="en-US" sz="2600" dirty="0"/>
              <a:t>如果NIC在发送时检测到另一个传输：中止，发送干扰信号</a:t>
            </a:r>
          </a:p>
          <a:p>
            <a:pPr marL="457200" indent="-327025">
              <a:buFont typeface="+mj-lt"/>
              <a:buAutoNum type="arabicPeriod" startAt="4"/>
              <a:defRPr/>
            </a:pPr>
            <a:r>
              <a:rPr lang="en-US" sz="2600" dirty="0"/>
              <a:t>终止后，NIC进入</a:t>
            </a:r>
            <a:r>
              <a:rPr lang="en-US" sz="2600" i="1" dirty="0">
                <a:solidFill>
                  <a:srgbClr val="C00000"/>
                </a:solidFill>
              </a:rPr>
              <a:t>二进制（指数）</a:t>
            </a:r>
            <a:r>
              <a:rPr lang="en-US" sz="2600" i="1" dirty="0" err="1">
                <a:solidFill>
                  <a:srgbClr val="C00000"/>
                </a:solidFill>
              </a:rPr>
              <a:t>后退： </a:t>
            </a:r>
          </a:p>
          <a:p>
            <a:pPr marL="1085850" lvl="1" indent="-274638">
              <a:defRPr/>
            </a:pPr>
            <a:r>
              <a:rPr lang="en-US" i="1" dirty="0" err="1"/>
              <a:t>第</a:t>
            </a:r>
            <a:r>
              <a:rPr lang="en-US" dirty="0" err="1"/>
              <a:t>m</a:t>
            </a:r>
            <a:r>
              <a:rPr lang="en-US" i="1" dirty="0" err="1"/>
              <a:t>次</a:t>
            </a:r>
            <a:r>
              <a:rPr lang="en-US" dirty="0"/>
              <a:t>碰撞</a:t>
            </a:r>
            <a:r>
              <a:rPr lang="en-US" dirty="0"/>
              <a:t>后</a:t>
            </a:r>
            <a:r>
              <a:rPr lang="en-US" dirty="0"/>
              <a:t>，NIC</a:t>
            </a:r>
            <a:r>
              <a:rPr lang="en-US" dirty="0"/>
              <a:t>从</a:t>
            </a:r>
            <a:r>
              <a:rPr lang="en-US" i="1" dirty="0"/>
              <a:t>{0,1,2,..., 2</a:t>
            </a:r>
            <a:r>
              <a:rPr lang="en-US" b="1" i="1" baseline="30000" dirty="0"/>
              <a:t>m</a:t>
            </a:r>
            <a:r>
              <a:rPr lang="en-US" i="1" dirty="0"/>
              <a:t> -1}中</a:t>
            </a:r>
            <a:r>
              <a:rPr lang="en-US" dirty="0"/>
              <a:t>随机</a:t>
            </a:r>
            <a:r>
              <a:rPr lang="en-US" dirty="0"/>
              <a:t>选择</a:t>
            </a:r>
            <a:r>
              <a:rPr lang="en-US" i="1" dirty="0"/>
              <a:t>K</a:t>
            </a:r>
            <a:r>
              <a:rPr lang="en-US" dirty="0"/>
              <a:t>。NIC等待</a:t>
            </a:r>
            <a:r>
              <a:rPr lang="en-US" i="1" dirty="0"/>
              <a:t>K-</a:t>
            </a:r>
            <a:r>
              <a:rPr lang="el-GR" dirty="0"/>
              <a:t>512</a:t>
            </a:r>
            <a:r>
              <a:rPr lang="en-US" dirty="0"/>
              <a:t>位次数，返回到步骤2</a:t>
            </a:r>
          </a:p>
          <a:p>
            <a:pPr marL="1085850" lvl="1" indent="-274638">
              <a:defRPr/>
            </a:pPr>
            <a:r>
              <a:rPr lang="en-US" dirty="0"/>
              <a:t>更多的碰撞：更长的</a:t>
            </a:r>
            <a:r>
              <a:rPr lang="en-US" dirty="0" err="1"/>
              <a:t>退避</a:t>
            </a:r>
            <a:r>
              <a:rPr lang="en-US" dirty="0"/>
              <a:t>时间间隔</a:t>
            </a:r>
          </a:p>
          <a:p>
            <a:pPr>
              <a:buFont typeface="Wingdings" charset="0"/>
              <a:buNone/>
              <a:defRPr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602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v="urn:schemas-microsoft-com:vml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CSMA/CD效率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23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B8942E-BB9F-9F46-9201-9FDDC2019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86948"/>
            <a:ext cx="109728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indent="-238125">
              <a:defRPr/>
            </a:pPr>
            <a:r>
              <a:rPr lang="en-US" kern="0" dirty="0" err="1">
                <a:cs typeface="+mn-cs"/>
              </a:rPr>
              <a:t>T</a:t>
            </a:r>
            <a:r>
              <a:rPr lang="en-US" kern="0" baseline="-25000" dirty="0" err="1">
                <a:cs typeface="+mn-cs"/>
              </a:rPr>
              <a:t>prop</a:t>
            </a:r>
            <a:r>
              <a:rPr lang="en-US" kern="0" dirty="0">
                <a:cs typeface="+mn-cs"/>
              </a:rPr>
              <a:t> = 局域网中2个节点之间的最大支持延迟</a:t>
            </a:r>
          </a:p>
          <a:p>
            <a:pPr marL="238125" indent="-238125">
              <a:defRPr/>
            </a:pPr>
            <a:r>
              <a:rPr lang="en-US" kern="0" dirty="0" err="1">
                <a:cs typeface="+mn-cs"/>
              </a:rPr>
              <a:t>t</a:t>
            </a:r>
            <a:r>
              <a:rPr lang="en-US" kern="0" baseline="-25000" dirty="0" err="1">
                <a:cs typeface="+mn-cs"/>
              </a:rPr>
              <a:t>trans</a:t>
            </a:r>
            <a:r>
              <a:rPr lang="en-US" kern="0" dirty="0">
                <a:cs typeface="+mn-cs"/>
              </a:rPr>
              <a:t> = 发送最大尺寸帧的时间</a:t>
            </a:r>
            <a:endParaRPr lang="en-US" sz="3200" kern="0" dirty="0">
              <a:cs typeface="+mn-cs"/>
            </a:endParaRPr>
          </a:p>
          <a:p>
            <a:pPr>
              <a:defRPr/>
            </a:pPr>
            <a:endParaRPr lang="en-US" sz="3200" kern="0" dirty="0">
              <a:cs typeface="+mn-cs"/>
            </a:endParaRPr>
          </a:p>
          <a:p>
            <a:pPr>
              <a:defRPr/>
            </a:pPr>
            <a:endParaRPr lang="en-US" sz="3200" kern="0" dirty="0">
              <a:cs typeface="+mn-cs"/>
            </a:endParaRPr>
          </a:p>
          <a:p>
            <a:pPr>
              <a:defRPr/>
            </a:pPr>
            <a:r>
              <a:rPr lang="en-US" kern="0" dirty="0">
                <a:cs typeface="+mn-cs"/>
              </a:rPr>
              <a:t>效率上升至1 </a:t>
            </a:r>
          </a:p>
          <a:p>
            <a:pPr marL="695325" lvl="1" indent="-238125">
              <a:defRPr/>
            </a:pPr>
            <a:r>
              <a:rPr lang="en-US" sz="2800" kern="0" dirty="0"/>
              <a:t>当</a:t>
            </a:r>
            <a:r>
              <a:rPr lang="en-US" sz="2800" i="1" kern="0" dirty="0" err="1"/>
              <a:t>t</a:t>
            </a:r>
            <a:r>
              <a:rPr lang="en-US" sz="2800" i="1" kern="0" baseline="-25000" dirty="0" err="1"/>
              <a:t>prop</a:t>
            </a:r>
            <a:r>
              <a:rPr lang="en-US" sz="2800" kern="0" dirty="0"/>
              <a:t> 到0时</a:t>
            </a:r>
          </a:p>
          <a:p>
            <a:pPr marL="695325" lvl="1" indent="-238125">
              <a:defRPr/>
            </a:pPr>
            <a:r>
              <a:rPr lang="en-US" sz="2800" kern="0" dirty="0"/>
              <a:t>当</a:t>
            </a:r>
            <a:r>
              <a:rPr lang="en-US" sz="2800" i="1" kern="0" dirty="0" err="1"/>
              <a:t>t</a:t>
            </a:r>
            <a:r>
              <a:rPr lang="en-US" sz="2800" i="1" kern="0" baseline="-25000" dirty="0" err="1"/>
              <a:t>trans</a:t>
            </a:r>
            <a:r>
              <a:rPr lang="en-US" sz="2800" kern="0" dirty="0"/>
              <a:t> 到无穷大时</a:t>
            </a:r>
          </a:p>
          <a:p>
            <a:pPr marL="277813" indent="-277813">
              <a:defRPr/>
            </a:pPr>
            <a:r>
              <a:rPr lang="en-US" kern="0" dirty="0">
                <a:cs typeface="+mn-cs"/>
              </a:rPr>
              <a:t>比ALOHA的性能更好：而且简单、便宜、分散</a:t>
            </a:r>
            <a:r>
              <a:rPr lang="en-US" sz="3200" kern="0" dirty="0">
                <a:cs typeface="+mn-cs"/>
              </a:rPr>
              <a:t>!</a:t>
            </a:r>
            <a:endParaRPr lang="en-US" kern="0" dirty="0">
              <a:cs typeface="+mn-cs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D18DDED1-1FBF-6E4E-BD7D-37437660C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434639"/>
              </p:ext>
            </p:extLst>
          </p:nvPr>
        </p:nvGraphicFramePr>
        <p:xfrm>
          <a:off x="4037979" y="2514531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1422400" imgH="393700" progId="Equation.3">
                  <p:embed/>
                </p:oleObj>
              </mc:Choice>
              <mc:Fallback>
                <p:oleObj name="Equation" r:id="rId4" imgW="1422400" imgH="393700" progId="Equation.3">
                  <p:embed/>
                  <p:pic>
                    <p:nvPicPr>
                      <p:cNvPr id="1075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979" y="2514531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3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"轮流 "MAC协议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DEC012-599D-2741-982A-1E63B069D2CE}"/>
              </a:ext>
            </a:extLst>
          </p:cNvPr>
          <p:cNvSpPr txBox="1">
            <a:spLocks noChangeArrowheads="1"/>
          </p:cNvSpPr>
          <p:nvPr/>
        </p:nvSpPr>
        <p:spPr>
          <a:xfrm>
            <a:off x="997225" y="1454426"/>
            <a:ext cx="1059842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信道划分MAC协议：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800" dirty="0"/>
              <a:t>在高负荷下</a:t>
            </a:r>
            <a:r>
              <a:rPr lang="en-US" sz="2800" i="1" dirty="0"/>
              <a:t>有效</a:t>
            </a:r>
            <a:r>
              <a:rPr lang="en-US" sz="2800" dirty="0"/>
              <a:t>和</a:t>
            </a:r>
            <a:r>
              <a:rPr lang="en-US" sz="2800" i="1" dirty="0"/>
              <a:t>公平地</a:t>
            </a:r>
            <a:r>
              <a:rPr lang="en-US" sz="2800" dirty="0"/>
              <a:t>分享通道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800" dirty="0"/>
              <a:t>在低负载时效率低下：信道接入延迟，即使只有1个活动节点，也要分配1/N的带宽! </a:t>
            </a:r>
          </a:p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随机存取MAC协议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800" dirty="0"/>
              <a:t>在低负荷时效率高：单个节点可以充分利用通道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800" dirty="0"/>
              <a:t>高负载：碰撞开销</a:t>
            </a:r>
          </a:p>
          <a:p>
            <a:pPr>
              <a:buFont typeface="Wingdings" charset="0"/>
              <a:buNone/>
              <a:defRPr/>
            </a:pPr>
            <a:r>
              <a:rPr lang="en-US" altLang="ja-JP" sz="3200" dirty="0">
                <a:solidFill>
                  <a:srgbClr val="C00000"/>
                </a:solidFill>
              </a:rPr>
              <a:t>"</a:t>
            </a:r>
            <a:r>
              <a:rPr lang="en-US" sz="3200" dirty="0">
                <a:solidFill>
                  <a:srgbClr val="C00000"/>
                </a:solidFill>
              </a:rPr>
              <a:t>轮流 </a:t>
            </a:r>
            <a:r>
              <a:rPr lang="en-US" altLang="ja-JP" sz="3200" dirty="0">
                <a:solidFill>
                  <a:srgbClr val="C00000"/>
                </a:solidFill>
              </a:rPr>
              <a:t>"</a:t>
            </a:r>
            <a:r>
              <a:rPr lang="en-US" sz="3200" dirty="0">
                <a:solidFill>
                  <a:srgbClr val="C00000"/>
                </a:solidFill>
              </a:rPr>
              <a:t>协议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寻找两全其美的方法!</a:t>
            </a:r>
          </a:p>
        </p:txBody>
      </p:sp>
    </p:spTree>
    <p:extLst>
      <p:ext uri="{BB962C8B-B14F-4D97-AF65-F5344CB8AC3E}">
        <p14:creationId xmlns:p14="http://schemas.microsoft.com/office/powerpoint/2010/main" val="12921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"轮流 "MAC协议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25</a:t>
            </a:fld>
            <a:endParaRPr lang="en-US" dirty="0"/>
          </a:p>
        </p:txBody>
      </p:sp>
      <p:grpSp>
        <p:nvGrpSpPr>
          <p:cNvPr id="40" name="Group 55">
            <a:extLst>
              <a:ext uri="{FF2B5EF4-FFF2-40B4-BE49-F238E27FC236}">
                <a16:creationId xmlns:a16="http://schemas.microsoft.com/office/drawing/2014/main" id="{3B6275CE-B441-9649-8D52-433B50F279F8}"/>
              </a:ext>
            </a:extLst>
          </p:cNvPr>
          <p:cNvGrpSpPr>
            <a:grpSpLocks/>
          </p:cNvGrpSpPr>
          <p:nvPr/>
        </p:nvGrpSpPr>
        <p:grpSpPr bwMode="auto">
          <a:xfrm>
            <a:off x="7380702" y="4061722"/>
            <a:ext cx="781050" cy="681037"/>
            <a:chOff x="-44" y="1473"/>
            <a:chExt cx="981" cy="1105"/>
          </a:xfrm>
        </p:grpSpPr>
        <p:pic>
          <p:nvPicPr>
            <p:cNvPr id="41" name="Picture 56" descr="desktop_computer_stylized_medium">
              <a:extLst>
                <a:ext uri="{FF2B5EF4-FFF2-40B4-BE49-F238E27FC236}">
                  <a16:creationId xmlns:a16="http://schemas.microsoft.com/office/drawing/2014/main" id="{AD5B23A8-9028-7946-A69F-6108F8C1F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7">
              <a:extLst>
                <a:ext uri="{FF2B5EF4-FFF2-40B4-BE49-F238E27FC236}">
                  <a16:creationId xmlns:a16="http://schemas.microsoft.com/office/drawing/2014/main" id="{7F6A05D1-B834-4E4F-A5F1-659DEF211B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" name="Group 58">
            <a:extLst>
              <a:ext uri="{FF2B5EF4-FFF2-40B4-BE49-F238E27FC236}">
                <a16:creationId xmlns:a16="http://schemas.microsoft.com/office/drawing/2014/main" id="{188477DB-D708-704E-BA08-92555FFAD3B4}"/>
              </a:ext>
            </a:extLst>
          </p:cNvPr>
          <p:cNvGrpSpPr>
            <a:grpSpLocks/>
          </p:cNvGrpSpPr>
          <p:nvPr/>
        </p:nvGrpSpPr>
        <p:grpSpPr bwMode="auto">
          <a:xfrm>
            <a:off x="7672802" y="3456884"/>
            <a:ext cx="781050" cy="681038"/>
            <a:chOff x="-44" y="1473"/>
            <a:chExt cx="981" cy="1105"/>
          </a:xfrm>
        </p:grpSpPr>
        <p:pic>
          <p:nvPicPr>
            <p:cNvPr id="44" name="Picture 59" descr="desktop_computer_stylized_medium">
              <a:extLst>
                <a:ext uri="{FF2B5EF4-FFF2-40B4-BE49-F238E27FC236}">
                  <a16:creationId xmlns:a16="http://schemas.microsoft.com/office/drawing/2014/main" id="{C2F8AA46-92BF-A546-B4A7-AE313733B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9065835A-60BC-BD49-825D-D0AFA1139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" name="Group 61">
            <a:extLst>
              <a:ext uri="{FF2B5EF4-FFF2-40B4-BE49-F238E27FC236}">
                <a16:creationId xmlns:a16="http://schemas.microsoft.com/office/drawing/2014/main" id="{52722999-8FB6-144D-9185-CA88A310212E}"/>
              </a:ext>
            </a:extLst>
          </p:cNvPr>
          <p:cNvGrpSpPr>
            <a:grpSpLocks/>
          </p:cNvGrpSpPr>
          <p:nvPr/>
        </p:nvGrpSpPr>
        <p:grpSpPr bwMode="auto">
          <a:xfrm>
            <a:off x="7953789" y="2842522"/>
            <a:ext cx="781050" cy="681037"/>
            <a:chOff x="-44" y="1473"/>
            <a:chExt cx="981" cy="1105"/>
          </a:xfrm>
        </p:grpSpPr>
        <p:pic>
          <p:nvPicPr>
            <p:cNvPr id="47" name="Picture 62" descr="desktop_computer_stylized_medium">
              <a:extLst>
                <a:ext uri="{FF2B5EF4-FFF2-40B4-BE49-F238E27FC236}">
                  <a16:creationId xmlns:a16="http://schemas.microsoft.com/office/drawing/2014/main" id="{9A60243E-B953-C143-941F-989137B34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F9F8C73E-59BC-D44F-819C-84F05543B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" name="Group 64">
            <a:extLst>
              <a:ext uri="{FF2B5EF4-FFF2-40B4-BE49-F238E27FC236}">
                <a16:creationId xmlns:a16="http://schemas.microsoft.com/office/drawing/2014/main" id="{F6093AD7-1BBF-0741-A28D-954BF1EE75A9}"/>
              </a:ext>
            </a:extLst>
          </p:cNvPr>
          <p:cNvGrpSpPr>
            <a:grpSpLocks/>
          </p:cNvGrpSpPr>
          <p:nvPr/>
        </p:nvGrpSpPr>
        <p:grpSpPr bwMode="auto">
          <a:xfrm>
            <a:off x="8255414" y="2261497"/>
            <a:ext cx="781050" cy="681037"/>
            <a:chOff x="-44" y="1473"/>
            <a:chExt cx="981" cy="1105"/>
          </a:xfrm>
        </p:grpSpPr>
        <p:pic>
          <p:nvPicPr>
            <p:cNvPr id="50" name="Picture 65" descr="desktop_computer_stylized_medium">
              <a:extLst>
                <a:ext uri="{FF2B5EF4-FFF2-40B4-BE49-F238E27FC236}">
                  <a16:creationId xmlns:a16="http://schemas.microsoft.com/office/drawing/2014/main" id="{C75E769A-797A-AD45-9E53-778E5328D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F31ED49C-06C8-664E-A401-F2F8FC75A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2" name="Group 67">
            <a:extLst>
              <a:ext uri="{FF2B5EF4-FFF2-40B4-BE49-F238E27FC236}">
                <a16:creationId xmlns:a16="http://schemas.microsoft.com/office/drawing/2014/main" id="{289CD935-911A-2049-99E7-9636A57AD11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42688" y="2507559"/>
            <a:ext cx="781050" cy="681038"/>
            <a:chOff x="-44" y="1473"/>
            <a:chExt cx="981" cy="1105"/>
          </a:xfrm>
        </p:grpSpPr>
        <p:pic>
          <p:nvPicPr>
            <p:cNvPr id="53" name="Picture 68" descr="desktop_computer_stylized_medium">
              <a:extLst>
                <a:ext uri="{FF2B5EF4-FFF2-40B4-BE49-F238E27FC236}">
                  <a16:creationId xmlns:a16="http://schemas.microsoft.com/office/drawing/2014/main" id="{35A608C8-F6A3-CE45-8D68-148C52325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0AFF8366-6773-E840-A98C-F53B7E6143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Rectangle 3">
            <a:extLst>
              <a:ext uri="{FF2B5EF4-FFF2-40B4-BE49-F238E27FC236}">
                <a16:creationId xmlns:a16="http://schemas.microsoft.com/office/drawing/2014/main" id="{8CE0F95B-BCD3-FD4A-826E-885CC3FD6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422400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 kern="0" dirty="0">
                <a:solidFill>
                  <a:srgbClr val="C00000"/>
                </a:solidFill>
                <a:cs typeface="+mn-cs"/>
              </a:rPr>
              <a:t>投票： </a:t>
            </a:r>
            <a:endParaRPr lang="en-US" sz="3200" kern="0" dirty="0">
              <a:solidFill>
                <a:srgbClr val="C00000"/>
              </a:solidFill>
              <a:cs typeface="+mn-cs"/>
            </a:endParaRPr>
          </a:p>
          <a:p>
            <a:pPr marL="279400" indent="-228600">
              <a:defRPr/>
            </a:pPr>
            <a:r>
              <a:rPr lang="en-US" kern="0" dirty="0">
                <a:cs typeface="+mn-cs"/>
              </a:rPr>
              <a:t>主节点 "邀请 "其他节点依次进行传输</a:t>
            </a:r>
          </a:p>
          <a:p>
            <a:pPr marL="279400" indent="-228600">
              <a:defRPr/>
            </a:pPr>
            <a:r>
              <a:rPr lang="en-US" kern="0" dirty="0">
                <a:cs typeface="+mn-cs"/>
              </a:rPr>
              <a:t>通常与 "哑巴 "设备一起使用</a:t>
            </a:r>
          </a:p>
          <a:p>
            <a:pPr marL="279400" indent="-228600">
              <a:defRPr/>
            </a:pPr>
            <a:r>
              <a:rPr lang="en-US" kern="0" dirty="0">
                <a:cs typeface="+mn-cs"/>
              </a:rPr>
              <a:t>关注：</a:t>
            </a:r>
          </a:p>
          <a:p>
            <a:pPr lvl="1">
              <a:defRPr/>
            </a:pPr>
            <a:r>
              <a:rPr lang="en-US" sz="2800" kern="0" dirty="0"/>
              <a:t>轮询开销 </a:t>
            </a:r>
          </a:p>
          <a:p>
            <a:pPr lvl="1">
              <a:defRPr/>
            </a:pPr>
            <a:r>
              <a:rPr lang="en-US" sz="2800" kern="0" dirty="0"/>
              <a:t>延迟</a:t>
            </a:r>
          </a:p>
          <a:p>
            <a:pPr lvl="1">
              <a:defRPr/>
            </a:pPr>
            <a:r>
              <a:rPr lang="en-US" sz="2800" kern="0" dirty="0"/>
              <a:t>单点故障（主站）。</a:t>
            </a:r>
          </a:p>
        </p:txBody>
      </p:sp>
      <p:sp>
        <p:nvSpPr>
          <p:cNvPr id="57" name="Line 25">
            <a:extLst>
              <a:ext uri="{FF2B5EF4-FFF2-40B4-BE49-F238E27FC236}">
                <a16:creationId xmlns:a16="http://schemas.microsoft.com/office/drawing/2014/main" id="{60DD75F2-9C28-4F4A-A443-C13B58CBB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9464" y="2675834"/>
            <a:ext cx="25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Text Box 40">
            <a:extLst>
              <a:ext uri="{FF2B5EF4-FFF2-40B4-BE49-F238E27FC236}">
                <a16:creationId xmlns:a16="http://schemas.microsoft.com/office/drawing/2014/main" id="{FC29DBC1-B823-7945-9F89-5B714296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1237" y="3129859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0" dirty="0">
                <a:solidFill>
                  <a:srgbClr val="000000"/>
                </a:solidFill>
                <a:latin typeface="Arial" charset="0"/>
              </a:rPr>
              <a:t>掌握</a:t>
            </a:r>
          </a:p>
        </p:txBody>
      </p:sp>
      <p:sp>
        <p:nvSpPr>
          <p:cNvPr id="63" name="Text Box 41">
            <a:extLst>
              <a:ext uri="{FF2B5EF4-FFF2-40B4-BE49-F238E27FC236}">
                <a16:creationId xmlns:a16="http://schemas.microsoft.com/office/drawing/2014/main" id="{869514AF-D631-4E46-9113-AC5D4A63A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89" y="4715772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0" dirty="0">
                <a:solidFill>
                  <a:srgbClr val="000000"/>
                </a:solidFill>
                <a:latin typeface="Arial" charset="0"/>
              </a:rPr>
              <a:t>奴隶</a:t>
            </a:r>
          </a:p>
        </p:txBody>
      </p:sp>
      <p:grpSp>
        <p:nvGrpSpPr>
          <p:cNvPr id="64" name="Group 44">
            <a:extLst>
              <a:ext uri="{FF2B5EF4-FFF2-40B4-BE49-F238E27FC236}">
                <a16:creationId xmlns:a16="http://schemas.microsoft.com/office/drawing/2014/main" id="{FE26AEED-6E71-8E40-930D-84DD30E921C6}"/>
              </a:ext>
            </a:extLst>
          </p:cNvPr>
          <p:cNvGrpSpPr>
            <a:grpSpLocks/>
          </p:cNvGrpSpPr>
          <p:nvPr/>
        </p:nvGrpSpPr>
        <p:grpSpPr bwMode="auto">
          <a:xfrm>
            <a:off x="9804814" y="2544072"/>
            <a:ext cx="560388" cy="336550"/>
            <a:chOff x="4212" y="2864"/>
            <a:chExt cx="353" cy="212"/>
          </a:xfrm>
        </p:grpSpPr>
        <p:sp>
          <p:nvSpPr>
            <p:cNvPr id="65" name="Rectangle 42">
              <a:extLst>
                <a:ext uri="{FF2B5EF4-FFF2-40B4-BE49-F238E27FC236}">
                  <a16:creationId xmlns:a16="http://schemas.microsoft.com/office/drawing/2014/main" id="{F8D43025-2512-314A-A510-1F4FB06B0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43">
              <a:extLst>
                <a:ext uri="{FF2B5EF4-FFF2-40B4-BE49-F238E27FC236}">
                  <a16:creationId xmlns:a16="http://schemas.microsoft.com/office/drawing/2014/main" id="{4C05FF3D-8B8E-004C-994F-0F93A71E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民意调查</a:t>
              </a:r>
            </a:p>
          </p:txBody>
        </p:sp>
      </p:grpSp>
      <p:grpSp>
        <p:nvGrpSpPr>
          <p:cNvPr id="67" name="Group 48">
            <a:extLst>
              <a:ext uri="{FF2B5EF4-FFF2-40B4-BE49-F238E27FC236}">
                <a16:creationId xmlns:a16="http://schemas.microsoft.com/office/drawing/2014/main" id="{FBABE685-758D-8542-8F8A-B860741BB12D}"/>
              </a:ext>
            </a:extLst>
          </p:cNvPr>
          <p:cNvGrpSpPr>
            <a:grpSpLocks/>
          </p:cNvGrpSpPr>
          <p:nvPr/>
        </p:nvGrpSpPr>
        <p:grpSpPr bwMode="auto">
          <a:xfrm>
            <a:off x="7853777" y="3466409"/>
            <a:ext cx="595312" cy="336550"/>
            <a:chOff x="4415" y="2364"/>
            <a:chExt cx="375" cy="212"/>
          </a:xfrm>
        </p:grpSpPr>
        <p:sp>
          <p:nvSpPr>
            <p:cNvPr id="68" name="Rectangle 46">
              <a:extLst>
                <a:ext uri="{FF2B5EF4-FFF2-40B4-BE49-F238E27FC236}">
                  <a16:creationId xmlns:a16="http://schemas.microsoft.com/office/drawing/2014/main" id="{BC4AD792-1ADD-6C44-BAB4-C92901F5D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Text Box 47">
              <a:extLst>
                <a:ext uri="{FF2B5EF4-FFF2-40B4-BE49-F238E27FC236}">
                  <a16:creationId xmlns:a16="http://schemas.microsoft.com/office/drawing/2014/main" id="{1F65274E-CD85-AC43-BFD4-1FA46A64C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数据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2EDB6C70-4A25-4D44-B1FD-20768EAD1E7B}"/>
              </a:ext>
            </a:extLst>
          </p:cNvPr>
          <p:cNvGrpSpPr>
            <a:grpSpLocks/>
          </p:cNvGrpSpPr>
          <p:nvPr/>
        </p:nvGrpSpPr>
        <p:grpSpPr bwMode="auto">
          <a:xfrm>
            <a:off x="8360189" y="2348809"/>
            <a:ext cx="595313" cy="336550"/>
            <a:chOff x="4415" y="2364"/>
            <a:chExt cx="375" cy="212"/>
          </a:xfrm>
        </p:grpSpPr>
        <p:sp>
          <p:nvSpPr>
            <p:cNvPr id="71" name="Rectangle 50">
              <a:extLst>
                <a:ext uri="{FF2B5EF4-FFF2-40B4-BE49-F238E27FC236}">
                  <a16:creationId xmlns:a16="http://schemas.microsoft.com/office/drawing/2014/main" id="{20480C82-EB8A-5240-8BAD-98AA2496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Text Box 51">
              <a:extLst>
                <a:ext uri="{FF2B5EF4-FFF2-40B4-BE49-F238E27FC236}">
                  <a16:creationId xmlns:a16="http://schemas.microsoft.com/office/drawing/2014/main" id="{D988106A-1869-B541-BA6D-CFB733C1B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数据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E6D07A-A0BF-C74B-BB2B-A59B972B318B}"/>
              </a:ext>
            </a:extLst>
          </p:cNvPr>
          <p:cNvCxnSpPr>
            <a:cxnSpLocks/>
          </p:cNvCxnSpPr>
          <p:nvPr/>
        </p:nvCxnSpPr>
        <p:spPr>
          <a:xfrm>
            <a:off x="9003957" y="3002692"/>
            <a:ext cx="1293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2BE971-AA12-664E-93FB-DBB1931433BD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896147" y="2675835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478E79-5AC5-614B-8297-DD23BBE28695}"/>
              </a:ext>
            </a:extLst>
          </p:cNvPr>
          <p:cNvCxnSpPr>
            <a:cxnSpLocks/>
          </p:cNvCxnSpPr>
          <p:nvPr/>
        </p:nvCxnSpPr>
        <p:spPr>
          <a:xfrm flipV="1">
            <a:off x="8311979" y="2673178"/>
            <a:ext cx="848497" cy="17752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69464FC-DF27-7B49-8A28-F58EF7D050CC}"/>
              </a:ext>
            </a:extLst>
          </p:cNvPr>
          <p:cNvCxnSpPr>
            <a:cxnSpLocks/>
          </p:cNvCxnSpPr>
          <p:nvPr/>
        </p:nvCxnSpPr>
        <p:spPr>
          <a:xfrm flipV="1">
            <a:off x="8607823" y="3240127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038B1A-EC48-DF49-BAF8-AAB10C7A0469}"/>
              </a:ext>
            </a:extLst>
          </p:cNvPr>
          <p:cNvCxnSpPr>
            <a:cxnSpLocks/>
          </p:cNvCxnSpPr>
          <p:nvPr/>
        </p:nvCxnSpPr>
        <p:spPr>
          <a:xfrm flipV="1">
            <a:off x="8327736" y="3862084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D0EF837-C726-B14A-ACB8-A7DF9B1CD803}"/>
              </a:ext>
            </a:extLst>
          </p:cNvPr>
          <p:cNvCxnSpPr>
            <a:cxnSpLocks/>
          </p:cNvCxnSpPr>
          <p:nvPr/>
        </p:nvCxnSpPr>
        <p:spPr>
          <a:xfrm flipV="1">
            <a:off x="8051769" y="4446971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7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7 L -0.09192 0.0007 L -0.07812 -0.03426 L -0.15195 -0.0342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06119 -2.96296E-6 C 0.0582 0.00996 0.0552 0.02014 0.05234 0.0301 C 0.08268 0.0294 0.12057 0.03148 0.15117 0.03102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12 0.00116 L -0.05351 0.00069 L -0.08984 0.14306 L -0.15338 0.1430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06706 -0.00185 L 0.10156 -0.13379 C 0.13294 -0.13426 0.17982 -0.1331 0.21133 -0.13356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"轮流 "MAC协议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26</a:t>
            </a:fld>
            <a:endParaRPr lang="en-US" dirty="0"/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7ABC6A0D-B10D-5A4E-940B-72970522E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1490663"/>
            <a:ext cx="51943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  <a:cs typeface="+mn-cs"/>
              </a:rPr>
              <a:t>代币传递：</a:t>
            </a:r>
            <a:endParaRPr lang="en-US" sz="3200" b="1" dirty="0">
              <a:solidFill>
                <a:srgbClr val="C00000"/>
              </a:solidFill>
              <a:cs typeface="+mn-cs"/>
            </a:endParaRPr>
          </a:p>
          <a:p>
            <a:pPr marL="3937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cs typeface="+mn-cs"/>
              </a:rPr>
              <a:t>控制</a:t>
            </a:r>
            <a:r>
              <a:rPr lang="en-US" sz="3200" i="1" dirty="0">
                <a:solidFill>
                  <a:srgbClr val="C00000"/>
                </a:solidFill>
                <a:cs typeface="+mn-cs"/>
              </a:rPr>
              <a:t>令牌</a:t>
            </a:r>
            <a:r>
              <a:rPr lang="en-US" sz="2800" i="0" dirty="0">
                <a:cs typeface="+mn-cs"/>
              </a:rPr>
              <a:t>从一个节点依次传递到下一个节点。</a:t>
            </a:r>
          </a:p>
          <a:p>
            <a:pPr marL="3937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cs typeface="+mn-cs"/>
              </a:rPr>
              <a:t>象征性信息</a:t>
            </a:r>
          </a:p>
          <a:p>
            <a:pPr marL="3937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cs typeface="+mn-cs"/>
              </a:rPr>
              <a:t>关注：</a:t>
            </a:r>
          </a:p>
          <a:p>
            <a:pPr marL="914400" lvl="1" indent="-2921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cs typeface="+mn-cs"/>
              </a:rPr>
              <a:t>代币开销 </a:t>
            </a:r>
          </a:p>
          <a:p>
            <a:pPr marL="914400" lvl="1" indent="-2921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cs typeface="+mn-cs"/>
              </a:rPr>
              <a:t>延迟</a:t>
            </a:r>
          </a:p>
          <a:p>
            <a:pPr marL="914400" lvl="1" indent="-2921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cs typeface="+mn-cs"/>
              </a:rPr>
              <a:t>单点故障</a:t>
            </a:r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F79F0332-2A39-5D4D-809F-42104668D479}"/>
              </a:ext>
            </a:extLst>
          </p:cNvPr>
          <p:cNvGrpSpPr>
            <a:grpSpLocks/>
          </p:cNvGrpSpPr>
          <p:nvPr/>
        </p:nvGrpSpPr>
        <p:grpSpPr bwMode="auto">
          <a:xfrm>
            <a:off x="9718675" y="3262312"/>
            <a:ext cx="781050" cy="681038"/>
            <a:chOff x="-44" y="1473"/>
            <a:chExt cx="981" cy="1105"/>
          </a:xfrm>
        </p:grpSpPr>
        <p:pic>
          <p:nvPicPr>
            <p:cNvPr id="91" name="Picture 22" descr="desktop_computer_stylized_medium">
              <a:extLst>
                <a:ext uri="{FF2B5EF4-FFF2-40B4-BE49-F238E27FC236}">
                  <a16:creationId xmlns:a16="http://schemas.microsoft.com/office/drawing/2014/main" id="{AA301A88-DFF1-7246-96EB-05C4256C8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AB1F938-F1F7-DD4B-A772-4AFC392D92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24">
            <a:extLst>
              <a:ext uri="{FF2B5EF4-FFF2-40B4-BE49-F238E27FC236}">
                <a16:creationId xmlns:a16="http://schemas.microsoft.com/office/drawing/2014/main" id="{6AA03958-EE62-044B-BF1C-41B2BCCE691A}"/>
              </a:ext>
            </a:extLst>
          </p:cNvPr>
          <p:cNvGrpSpPr>
            <a:grpSpLocks/>
          </p:cNvGrpSpPr>
          <p:nvPr/>
        </p:nvGrpSpPr>
        <p:grpSpPr bwMode="auto">
          <a:xfrm>
            <a:off x="7004050" y="3219450"/>
            <a:ext cx="781050" cy="681037"/>
            <a:chOff x="-44" y="1473"/>
            <a:chExt cx="981" cy="1105"/>
          </a:xfrm>
        </p:grpSpPr>
        <p:pic>
          <p:nvPicPr>
            <p:cNvPr id="94" name="Picture 25" descr="desktop_computer_stylized_medium">
              <a:extLst>
                <a:ext uri="{FF2B5EF4-FFF2-40B4-BE49-F238E27FC236}">
                  <a16:creationId xmlns:a16="http://schemas.microsoft.com/office/drawing/2014/main" id="{077F0454-E719-4041-9268-E18204D1F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6FB8E7BB-59E7-CA4F-BB91-53C073626F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" name="Group 27">
            <a:extLst>
              <a:ext uri="{FF2B5EF4-FFF2-40B4-BE49-F238E27FC236}">
                <a16:creationId xmlns:a16="http://schemas.microsoft.com/office/drawing/2014/main" id="{70A0741A-F761-3D4A-B7B8-6775DC2EDAA6}"/>
              </a:ext>
            </a:extLst>
          </p:cNvPr>
          <p:cNvGrpSpPr>
            <a:grpSpLocks/>
          </p:cNvGrpSpPr>
          <p:nvPr/>
        </p:nvGrpSpPr>
        <p:grpSpPr bwMode="auto">
          <a:xfrm>
            <a:off x="8321675" y="1555750"/>
            <a:ext cx="781050" cy="681037"/>
            <a:chOff x="-44" y="1473"/>
            <a:chExt cx="981" cy="1105"/>
          </a:xfrm>
        </p:grpSpPr>
        <p:pic>
          <p:nvPicPr>
            <p:cNvPr id="97" name="Picture 28" descr="desktop_computer_stylized_medium">
              <a:extLst>
                <a:ext uri="{FF2B5EF4-FFF2-40B4-BE49-F238E27FC236}">
                  <a16:creationId xmlns:a16="http://schemas.microsoft.com/office/drawing/2014/main" id="{0DCB9A69-88E8-EF42-BA62-8E91745E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7549C09-8E2F-B34B-A7BD-DE20ADB3FB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9" name="Group 30">
            <a:extLst>
              <a:ext uri="{FF2B5EF4-FFF2-40B4-BE49-F238E27FC236}">
                <a16:creationId xmlns:a16="http://schemas.microsoft.com/office/drawing/2014/main" id="{A7706246-9BB2-2644-8142-F34F4D57B77F}"/>
              </a:ext>
            </a:extLst>
          </p:cNvPr>
          <p:cNvGrpSpPr>
            <a:grpSpLocks/>
          </p:cNvGrpSpPr>
          <p:nvPr/>
        </p:nvGrpSpPr>
        <p:grpSpPr bwMode="auto">
          <a:xfrm>
            <a:off x="8375650" y="5003800"/>
            <a:ext cx="781050" cy="681037"/>
            <a:chOff x="-44" y="1473"/>
            <a:chExt cx="981" cy="1105"/>
          </a:xfrm>
        </p:grpSpPr>
        <p:pic>
          <p:nvPicPr>
            <p:cNvPr id="100" name="Picture 31" descr="desktop_computer_stylized_medium">
              <a:extLst>
                <a:ext uri="{FF2B5EF4-FFF2-40B4-BE49-F238E27FC236}">
                  <a16:creationId xmlns:a16="http://schemas.microsoft.com/office/drawing/2014/main" id="{A1D9607F-7083-0E4A-A8CA-5863479A1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462AFBE0-4717-E74E-AB56-D544737FA8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2" name="Oval 8">
            <a:extLst>
              <a:ext uri="{FF2B5EF4-FFF2-40B4-BE49-F238E27FC236}">
                <a16:creationId xmlns:a16="http://schemas.microsoft.com/office/drawing/2014/main" id="{A041F791-B432-CF4C-AACC-8AFE57D1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88" y="2212975"/>
            <a:ext cx="2046287" cy="2778125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3" name="Rectangle 12">
            <a:extLst>
              <a:ext uri="{FF2B5EF4-FFF2-40B4-BE49-F238E27FC236}">
                <a16:creationId xmlns:a16="http://schemas.microsoft.com/office/drawing/2014/main" id="{6AC22150-8F46-3041-AAEA-474DE6E3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738" y="1320800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</a:t>
            </a: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3468BED1-087C-6944-8F78-7663707B6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150" y="5603875"/>
            <a:ext cx="811213" cy="32067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数据</a:t>
            </a:r>
          </a:p>
        </p:txBody>
      </p:sp>
      <p:sp>
        <p:nvSpPr>
          <p:cNvPr id="105" name="Text Box 16">
            <a:extLst>
              <a:ext uri="{FF2B5EF4-FFF2-40B4-BE49-F238E27FC236}">
                <a16:creationId xmlns:a16="http://schemas.microsoft.com/office/drawing/2014/main" id="{334C38E1-E62C-0649-87D5-B690850A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1013" y="2674937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(没有什么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来发送)</a:t>
            </a:r>
          </a:p>
        </p:txBody>
      </p:sp>
      <p:sp>
        <p:nvSpPr>
          <p:cNvPr id="106" name="Rectangle 17">
            <a:extLst>
              <a:ext uri="{FF2B5EF4-FFF2-40B4-BE49-F238E27FC236}">
                <a16:creationId xmlns:a16="http://schemas.microsoft.com/office/drawing/2014/main" id="{729551C3-F670-FC4F-8E80-793BFE22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3338512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553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3658 C 0.0069 0.06435 0.00117 0.09283 0.00143 0.10509 C 0.00156 0.11736 0.00664 0.10695 0.00013 0.10996 C -0.00625 0.11297 -0.02357 0.11273 -0.03737 0.12338 C -0.05104 0.13403 -0.0694 0.14445 -0.08229 0.17338 C -0.09518 0.20232 -0.10326 0.27847 -0.11471 0.29676 C -0.12617 0.31505 -0.14336 0.28611 -0.15104 0.28334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C 0.01354 -0.0044 0.02708 -0.0088 0.03503 0.00671 C 0.0431 0.02222 0.04232 0.06875 0.04753 0.09328 C 0.05273 0.11782 0.05534 0.13402 0.06628 0.15347 C 0.07721 0.17291 0.09987 0.19861 0.11367 0.20995 C 0.1276 0.22129 0.14336 0.20925 0.15 0.22175 C 0.15664 0.23425 0.15521 0.25949 0.15378 0.28495 " pathEditMode="relative" rAng="0" ptsTypes="AAAAAAA">
                                      <p:cBhvr>
                                        <p:cTn id="1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5 -0.0581 0.00768 -0.09167 0.01367 -0.10926 C 0.01979 -0.12685 0.04115 -0.11273 0.05508 -0.1294 C 0.06888 -0.14607 0.0875 -0.1794 0.09753 -0.20926 C 0.10768 -0.23912 0.11367 -0.27824 0.1151 -0.30926 C 0.11654 -0.34028 0.11367 -0.36782 0.10625 -0.39607 C 0.09883 -0.42431 0.08451 -0.45949 0.06992 -0.4794 C 0.05534 -0.49931 0.03138 -0.50995 0.01875 -0.51597 C 0.00612 -0.52199 0.00521 -0.51875 -0.00625 -0.51597 C -0.01771 -0.5132 -0.03698 -0.51134 -0.05 -0.49931 C -0.06302 -0.48727 -0.07604 -0.46343 -0.0849 -0.44421 C -0.09375 -0.425 -0.10013 -0.4044 -0.10365 -0.38426 C -0.10716 -0.36412 -0.1056 -0.34375 -0.10625 -0.32269 C -0.1069 -0.30162 -0.11029 -0.27801 -0.10742 -0.25764 C -0.10469 -0.23727 -0.097 -0.21852 -0.08997 -0.20093 C -0.08281 -0.18333 -0.07552 -0.1669 -0.06497 -0.15255 C -0.0543 -0.1382 -0.03763 -0.12107 -0.02617 -0.11435 C -0.01471 -0.10764 -0.00169 -0.11806 0.00378 -0.11273 C 0.00938 -0.10741 0.00677 -0.09931 0.00742 -0.08264 C 0.0082 -0.06597 0.00781 -0.03935 0.00742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-2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/>
      <p:bldP spid="106" grpId="0" animBg="1"/>
      <p:bldP spid="106" grpId="1" animBg="1"/>
    </p:bldLst>
  </p:timing>
</p:sld>
</file>

<file path=ppt/slides/slide2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sz="40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</a:t>
            </a:r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协议</a:t>
            </a:r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 的总结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27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1219199" y="1414670"/>
            <a:ext cx="10588487" cy="490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defRPr/>
            </a:pPr>
            <a:r>
              <a:rPr lang="en-US" dirty="0"/>
              <a:t>按时间、频率或编码进行</a:t>
            </a:r>
            <a:r>
              <a:rPr lang="en-US" dirty="0">
                <a:solidFill>
                  <a:srgbClr val="C00000"/>
                </a:solidFill>
              </a:rPr>
              <a:t>频道划分</a:t>
            </a:r>
          </a:p>
          <a:p>
            <a:pPr marL="690563" lvl="1" indent="-233363">
              <a:defRPr/>
            </a:pPr>
            <a:r>
              <a:rPr lang="en-US" dirty="0"/>
              <a:t>时分、频分</a:t>
            </a:r>
          </a:p>
          <a:p>
            <a:pPr marL="231775" indent="-231775">
              <a:defRPr/>
            </a:pPr>
            <a:r>
              <a:rPr lang="en-US" dirty="0">
                <a:solidFill>
                  <a:srgbClr val="C00000"/>
                </a:solidFill>
              </a:rPr>
              <a:t>随机访问</a:t>
            </a:r>
            <a:r>
              <a:rPr lang="en-US" dirty="0"/>
              <a:t>（动态）、 </a:t>
            </a:r>
          </a:p>
          <a:p>
            <a:pPr marL="690563" lvl="1" indent="-233363">
              <a:defRPr/>
            </a:pPr>
            <a:r>
              <a:rPr lang="en-US" sz="2800" dirty="0"/>
              <a:t>阿罗哈、S-罗哈、CSMA、CSMA/CD</a:t>
            </a:r>
          </a:p>
          <a:p>
            <a:pPr marL="690563" lvl="1" indent="-233363">
              <a:defRPr/>
            </a:pPr>
            <a:r>
              <a:rPr lang="en-US" sz="2800" dirty="0"/>
              <a:t>载波感应：在某些技术中很容易（有线），在其他技术中很难（无线）。</a:t>
            </a:r>
          </a:p>
          <a:p>
            <a:pPr marL="690563" lvl="1" indent="-233363">
              <a:defRPr/>
            </a:pPr>
            <a:r>
              <a:rPr lang="en-US" sz="2800" dirty="0"/>
              <a:t>以太网中使用的CSMA/CD</a:t>
            </a:r>
          </a:p>
          <a:p>
            <a:pPr marL="690563" lvl="1" indent="-233363">
              <a:defRPr/>
            </a:pPr>
            <a:r>
              <a:rPr lang="en-US" sz="2800" dirty="0"/>
              <a:t>802.11中使用的CSMA/CA</a:t>
            </a:r>
          </a:p>
          <a:p>
            <a:pPr marL="231775" indent="-231775">
              <a:tabLst>
                <a:tab pos="279400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轮番上阵</a:t>
            </a:r>
          </a:p>
          <a:p>
            <a:pPr marL="690563" lvl="1" indent="-233363">
              <a:defRPr/>
            </a:pPr>
            <a:r>
              <a:rPr lang="en-US" sz="2800" dirty="0"/>
              <a:t>从中央站点进行轮询</a:t>
            </a:r>
            <a:r>
              <a:rPr lang="en-US" altLang="zh-CN" sz="2800" dirty="0"/>
              <a:t>：</a:t>
            </a:r>
            <a:r>
              <a:rPr lang="en-US" sz="2800" dirty="0"/>
              <a:t>蓝牙</a:t>
            </a:r>
          </a:p>
          <a:p>
            <a:pPr marL="690563" lvl="1" indent="-233363">
              <a:defRPr/>
            </a:pPr>
            <a:r>
              <a:rPr lang="en-US" sz="2800" dirty="0"/>
              <a:t>令牌传递</a:t>
            </a:r>
            <a:r>
              <a:rPr lang="en-US" altLang="zh-CN" sz="2800" dirty="0"/>
              <a:t>：</a:t>
            </a:r>
            <a:r>
              <a:rPr lang="en-US" altLang="zh-CN" sz="2800" dirty="0"/>
              <a:t>光纤分布式数据接口（</a:t>
            </a:r>
            <a:r>
              <a:rPr lang="en-US" sz="2800" dirty="0"/>
              <a:t>FDDI</a:t>
            </a:r>
            <a:r>
              <a:rPr lang="en-US" altLang="zh-CN" sz="2800" dirty="0"/>
              <a:t>）</a:t>
            </a:r>
            <a:r>
              <a:rPr lang="en-US" sz="2800" dirty="0"/>
              <a:t>，令牌环 </a:t>
            </a:r>
          </a:p>
        </p:txBody>
      </p:sp>
    </p:spTree>
    <p:extLst>
      <p:ext uri="{BB962C8B-B14F-4D97-AF65-F5344CB8AC3E}">
        <p14:creationId xmlns:p14="http://schemas.microsoft.com/office/powerpoint/2010/main" val="34031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MAC地址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29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/>
              <a:t>32位IP地址： </a:t>
            </a:r>
          </a:p>
          <a:p>
            <a:pPr lvl="1">
              <a:defRPr/>
            </a:pPr>
            <a:r>
              <a:rPr lang="en-US" sz="2800" dirty="0"/>
              <a:t>接口的</a:t>
            </a:r>
            <a:r>
              <a:rPr lang="en-US" sz="2800" i="1" dirty="0"/>
              <a:t>网络层</a:t>
            </a:r>
            <a:r>
              <a:rPr lang="en-US" sz="2800" dirty="0"/>
              <a:t>地址</a:t>
            </a:r>
          </a:p>
          <a:p>
            <a:pPr lvl="1">
              <a:defRPr/>
            </a:pPr>
            <a:r>
              <a:rPr lang="en-US" sz="2800" dirty="0"/>
              <a:t>用于第3层（网络层）的转发</a:t>
            </a:r>
          </a:p>
          <a:p>
            <a:pPr lvl="1">
              <a:defRPr/>
            </a:pPr>
            <a:r>
              <a:rPr lang="en-US" sz="2800" dirty="0"/>
              <a:t>例如128.119.40.136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402170"/>
            <a:ext cx="10903227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/>
              <a:t>MAC（或LAN或物理或以太网）地址： </a:t>
            </a:r>
          </a:p>
          <a:p>
            <a:pPr lvl="1">
              <a:defRPr/>
            </a:pPr>
            <a:r>
              <a:rPr lang="en-US" sz="2800" dirty="0"/>
              <a:t>功能：</a:t>
            </a:r>
            <a:r>
              <a:rPr lang="en-US" sz="2800" dirty="0">
                <a:solidFill>
                  <a:srgbClr val="0000A8"/>
                </a:solidFill>
              </a:rPr>
              <a:t>在 "本地 "使用，将帧从一个接口传送到另一个物理连接的接口（同一子网，在IP寻址意义上）。</a:t>
            </a:r>
          </a:p>
          <a:p>
            <a:pPr lvl="1">
              <a:defRPr/>
            </a:pPr>
            <a:r>
              <a:rPr lang="en-US" sz="2800" dirty="0"/>
              <a:t>48位MAC地址（适用于大多数局域网）刻录在网卡ROM中，有时也可通过软件设置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十六进制（基数16）记号</a:t>
              </a:r>
            </a:p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(每个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"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数字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"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代表4比特)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sz="2800" dirty="0"/>
                <a:t>例如1A-2F-BB-76-09-AD</a:t>
              </a:r>
            </a:p>
            <a:p>
              <a:pPr lvl="1">
                <a:defRPr/>
              </a:pPr>
              <a:endParaRPr lang="en-US" dirty="0">
                <a:latin typeface="Gill Sans M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链接层：介绍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1104900" y="1257300"/>
            <a:ext cx="5622601" cy="4153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buNone/>
              <a:defRPr/>
            </a:pP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术语：</a:t>
            </a:r>
          </a:p>
          <a:p>
            <a:pPr marL="404813" lvl="0" indent="-274638">
              <a:defRPr/>
            </a:pP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主机和路由器：节点</a:t>
            </a:r>
          </a:p>
          <a:p>
            <a:pPr marL="404813" lvl="0" indent="-274638">
              <a:defRPr/>
            </a:pP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沿着通信路径连接相邻节点的通信通道：链接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有线 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无线 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局域网</a:t>
            </a:r>
          </a:p>
          <a:p>
            <a:pPr marL="404813" lvl="0" indent="-274638">
              <a:defRPr/>
            </a:pP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第二层数据包：</a:t>
            </a:r>
            <a:r>
              <a:rPr lang="en-US" altLang="en-US" sz="3000" i="1" dirty="0">
                <a:solidFill>
                  <a:srgbClr val="0000A8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帧</a:t>
            </a: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，封装数据报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移动网络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企业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网络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国家或全球ISP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数据中心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ine 428">
            <a:extLst>
              <a:ext uri="{FF2B5EF4-FFF2-40B4-BE49-F238E27FC236}">
                <a16:creationId xmlns:a16="http://schemas.microsoft.com/office/drawing/2014/main" id="{16F1973E-A8F0-6E4E-9510-49D75998F4A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789609" y="5251739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Line 430">
            <a:extLst>
              <a:ext uri="{FF2B5EF4-FFF2-40B4-BE49-F238E27FC236}">
                <a16:creationId xmlns:a16="http://schemas.microsoft.com/office/drawing/2014/main" id="{CAB72423-2D43-1046-869C-9EDAEA5E40C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209926" y="5405286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Line 431">
            <a:extLst>
              <a:ext uri="{FF2B5EF4-FFF2-40B4-BE49-F238E27FC236}">
                <a16:creationId xmlns:a16="http://schemas.microsoft.com/office/drawing/2014/main" id="{99BD1088-D56F-3A42-8E44-483A32BED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59" y="4838517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Line 432">
            <a:extLst>
              <a:ext uri="{FF2B5EF4-FFF2-40B4-BE49-F238E27FC236}">
                <a16:creationId xmlns:a16="http://schemas.microsoft.com/office/drawing/2014/main" id="{8A75CF99-7455-B74F-8BAD-3AD43E03F4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0066" y="4838517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Line 433">
            <a:extLst>
              <a:ext uri="{FF2B5EF4-FFF2-40B4-BE49-F238E27FC236}">
                <a16:creationId xmlns:a16="http://schemas.microsoft.com/office/drawing/2014/main" id="{FC542B29-675E-3D46-80C8-75565CBAE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744" y="5108876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2B974C3D-5280-D849-8D04-7FDDEF66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0207" y="5117334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05391238-AE6D-D14C-8C1F-CD07E4032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8367" y="5290470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ine 439">
            <a:extLst>
              <a:ext uri="{FF2B5EF4-FFF2-40B4-BE49-F238E27FC236}">
                <a16:creationId xmlns:a16="http://schemas.microsoft.com/office/drawing/2014/main" id="{F0B33890-F38E-9948-851E-64C7E965F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3817" y="5282252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ine 440">
            <a:extLst>
              <a:ext uri="{FF2B5EF4-FFF2-40B4-BE49-F238E27FC236}">
                <a16:creationId xmlns:a16="http://schemas.microsoft.com/office/drawing/2014/main" id="{A6F6A7F9-E45C-124D-AC6C-F4101DAE4B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8731" y="5307931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ne 441">
            <a:extLst>
              <a:ext uri="{FF2B5EF4-FFF2-40B4-BE49-F238E27FC236}">
                <a16:creationId xmlns:a16="http://schemas.microsoft.com/office/drawing/2014/main" id="{AD8346D7-6C40-1348-A196-CC99EDB76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731" y="5258048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Line 443">
            <a:extLst>
              <a:ext uri="{FF2B5EF4-FFF2-40B4-BE49-F238E27FC236}">
                <a16:creationId xmlns:a16="http://schemas.microsoft.com/office/drawing/2014/main" id="{E2DA8AD7-F617-354E-B5AE-47F97541A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778" y="3829970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Line 449">
            <a:extLst>
              <a:ext uri="{FF2B5EF4-FFF2-40B4-BE49-F238E27FC236}">
                <a16:creationId xmlns:a16="http://schemas.microsoft.com/office/drawing/2014/main" id="{E873DD89-2DB7-304C-ADED-170F1F4E1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666" y="4041107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Line 428">
            <a:extLst>
              <a:ext uri="{FF2B5EF4-FFF2-40B4-BE49-F238E27FC236}">
                <a16:creationId xmlns:a16="http://schemas.microsoft.com/office/drawing/2014/main" id="{56AC483A-3972-5540-9E9F-AE1FE25660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885545" y="5583471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Line 440">
            <a:extLst>
              <a:ext uri="{FF2B5EF4-FFF2-40B4-BE49-F238E27FC236}">
                <a16:creationId xmlns:a16="http://schemas.microsoft.com/office/drawing/2014/main" id="{B0224379-0B0C-1343-B0E2-E62DFA482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425" y="5036562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FBDA95-16CE-D146-A4C5-C45EDEC8D34E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82E722-916E-234E-AC0B-E2B36A0049E1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91F242-AF67-1B42-8D8E-F09C1EB27D39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E49F46-6C78-A640-A53B-1F2DCAE49B5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454C82-BE7E-874F-AA28-09F795395B3E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F00AE0-2163-514F-B52E-CFE0592CCF07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38317B-7455-F04C-9FB3-A47169171585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CD097C-75DA-B84B-B03E-371F3044C3BB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Line 541">
            <a:extLst>
              <a:ext uri="{FF2B5EF4-FFF2-40B4-BE49-F238E27FC236}">
                <a16:creationId xmlns:a16="http://schemas.microsoft.com/office/drawing/2014/main" id="{3EE4D6D5-1F58-604E-926E-B12AF198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 424">
            <a:extLst>
              <a:ext uri="{FF2B5EF4-FFF2-40B4-BE49-F238E27FC236}">
                <a16:creationId xmlns:a16="http://schemas.microsoft.com/office/drawing/2014/main" id="{69D11C97-9A2A-6F4A-BEC2-192440539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778" descr="antenna_radiation_stylized">
            <a:extLst>
              <a:ext uri="{FF2B5EF4-FFF2-40B4-BE49-F238E27FC236}">
                <a16:creationId xmlns:a16="http://schemas.microsoft.com/office/drawing/2014/main" id="{AE641E33-5C90-9C48-B6C0-B2DA38E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38" y="3813930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81" descr="antenna_radiation_stylized">
            <a:extLst>
              <a:ext uri="{FF2B5EF4-FFF2-40B4-BE49-F238E27FC236}">
                <a16:creationId xmlns:a16="http://schemas.microsoft.com/office/drawing/2014/main" id="{58D0D77F-41BF-B141-99CC-74447702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73" y="5480938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99" descr="cell_tower_radiation copy">
            <a:extLst>
              <a:ext uri="{FF2B5EF4-FFF2-40B4-BE49-F238E27FC236}">
                <a16:creationId xmlns:a16="http://schemas.microsoft.com/office/drawing/2014/main" id="{B93FCB1A-5588-5743-82CC-8E52ADEA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6" y="2158167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Oval 800">
            <a:extLst>
              <a:ext uri="{FF2B5EF4-FFF2-40B4-BE49-F238E27FC236}">
                <a16:creationId xmlns:a16="http://schemas.microsoft.com/office/drawing/2014/main" id="{029C7FDD-ABE9-EB40-A1C5-64FF9B2F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829" y="5180504"/>
            <a:ext cx="309187" cy="167750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850">
            <a:extLst>
              <a:ext uri="{FF2B5EF4-FFF2-40B4-BE49-F238E27FC236}">
                <a16:creationId xmlns:a16="http://schemas.microsoft.com/office/drawing/2014/main" id="{4F552D9E-30F7-A14F-B4D6-B51A5A66BDB8}"/>
              </a:ext>
            </a:extLst>
          </p:cNvPr>
          <p:cNvGrpSpPr>
            <a:grpSpLocks/>
          </p:cNvGrpSpPr>
          <p:nvPr/>
        </p:nvGrpSpPr>
        <p:grpSpPr bwMode="auto">
          <a:xfrm>
            <a:off x="7566349" y="3812814"/>
            <a:ext cx="496588" cy="96676"/>
            <a:chOff x="2199" y="955"/>
            <a:chExt cx="2547" cy="506"/>
          </a:xfrm>
        </p:grpSpPr>
        <p:sp>
          <p:nvSpPr>
            <p:cNvPr id="548" name="Freeform 851">
              <a:extLst>
                <a:ext uri="{FF2B5EF4-FFF2-40B4-BE49-F238E27FC236}">
                  <a16:creationId xmlns:a16="http://schemas.microsoft.com/office/drawing/2014/main" id="{47E21BF6-929B-3A47-8266-F43071D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9" name="Freeform 852">
              <a:extLst>
                <a:ext uri="{FF2B5EF4-FFF2-40B4-BE49-F238E27FC236}">
                  <a16:creationId xmlns:a16="http://schemas.microsoft.com/office/drawing/2014/main" id="{977E0CCA-A1C1-F142-8BCA-8B6415F0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0" name="Freeform 853">
              <a:extLst>
                <a:ext uri="{FF2B5EF4-FFF2-40B4-BE49-F238E27FC236}">
                  <a16:creationId xmlns:a16="http://schemas.microsoft.com/office/drawing/2014/main" id="{AFEC8E43-9448-CC47-A12E-E3D3988E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Freeform 854">
              <a:extLst>
                <a:ext uri="{FF2B5EF4-FFF2-40B4-BE49-F238E27FC236}">
                  <a16:creationId xmlns:a16="http://schemas.microsoft.com/office/drawing/2014/main" id="{9974E21E-DE2A-F14B-9EEA-8E995ACB2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2" name="Freeform 855">
              <a:extLst>
                <a:ext uri="{FF2B5EF4-FFF2-40B4-BE49-F238E27FC236}">
                  <a16:creationId xmlns:a16="http://schemas.microsoft.com/office/drawing/2014/main" id="{526B7E0C-0C34-C149-980C-9D4078DFB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856">
              <a:extLst>
                <a:ext uri="{FF2B5EF4-FFF2-40B4-BE49-F238E27FC236}">
                  <a16:creationId xmlns:a16="http://schemas.microsoft.com/office/drawing/2014/main" id="{8F99464E-957F-4E48-BA20-3C5D8011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88" name="Group 850">
            <a:extLst>
              <a:ext uri="{FF2B5EF4-FFF2-40B4-BE49-F238E27FC236}">
                <a16:creationId xmlns:a16="http://schemas.microsoft.com/office/drawing/2014/main" id="{29210D43-18C8-0641-B681-3446080C3F9A}"/>
              </a:ext>
            </a:extLst>
          </p:cNvPr>
          <p:cNvGrpSpPr>
            <a:grpSpLocks/>
          </p:cNvGrpSpPr>
          <p:nvPr/>
        </p:nvGrpSpPr>
        <p:grpSpPr bwMode="auto">
          <a:xfrm>
            <a:off x="7801777" y="3327400"/>
            <a:ext cx="269073" cy="46492"/>
            <a:chOff x="2199" y="955"/>
            <a:chExt cx="2547" cy="506"/>
          </a:xfrm>
        </p:grpSpPr>
        <p:sp>
          <p:nvSpPr>
            <p:cNvPr id="597" name="Freeform 851">
              <a:extLst>
                <a:ext uri="{FF2B5EF4-FFF2-40B4-BE49-F238E27FC236}">
                  <a16:creationId xmlns:a16="http://schemas.microsoft.com/office/drawing/2014/main" id="{36DCC3D2-0891-2541-A191-1251BBEF9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852">
              <a:extLst>
                <a:ext uri="{FF2B5EF4-FFF2-40B4-BE49-F238E27FC236}">
                  <a16:creationId xmlns:a16="http://schemas.microsoft.com/office/drawing/2014/main" id="{D5277460-B4E3-524F-9433-384917AE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Freeform 853">
              <a:extLst>
                <a:ext uri="{FF2B5EF4-FFF2-40B4-BE49-F238E27FC236}">
                  <a16:creationId xmlns:a16="http://schemas.microsoft.com/office/drawing/2014/main" id="{B805595D-4D0C-7944-A9AD-4D3ADF561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0" name="Freeform 854">
              <a:extLst>
                <a:ext uri="{FF2B5EF4-FFF2-40B4-BE49-F238E27FC236}">
                  <a16:creationId xmlns:a16="http://schemas.microsoft.com/office/drawing/2014/main" id="{E00F00F5-C22C-9E4F-AD64-60E1AB2F4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Freeform 855">
              <a:extLst>
                <a:ext uri="{FF2B5EF4-FFF2-40B4-BE49-F238E27FC236}">
                  <a16:creationId xmlns:a16="http://schemas.microsoft.com/office/drawing/2014/main" id="{91BD7366-39AE-8B41-B7C8-84255036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2" name="Freeform 856">
              <a:extLst>
                <a:ext uri="{FF2B5EF4-FFF2-40B4-BE49-F238E27FC236}">
                  <a16:creationId xmlns:a16="http://schemas.microsoft.com/office/drawing/2014/main" id="{7FC3F21F-3A7A-BD48-A40A-00C122D9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03" name="Group 850">
            <a:extLst>
              <a:ext uri="{FF2B5EF4-FFF2-40B4-BE49-F238E27FC236}">
                <a16:creationId xmlns:a16="http://schemas.microsoft.com/office/drawing/2014/main" id="{BE7F245F-72C2-A043-82DE-6C0AE3E66523}"/>
              </a:ext>
            </a:extLst>
          </p:cNvPr>
          <p:cNvGrpSpPr>
            <a:grpSpLocks/>
          </p:cNvGrpSpPr>
          <p:nvPr/>
        </p:nvGrpSpPr>
        <p:grpSpPr bwMode="auto">
          <a:xfrm>
            <a:off x="7493802" y="3422650"/>
            <a:ext cx="269073" cy="46492"/>
            <a:chOff x="2199" y="955"/>
            <a:chExt cx="2547" cy="506"/>
          </a:xfrm>
        </p:grpSpPr>
        <p:sp>
          <p:nvSpPr>
            <p:cNvPr id="604" name="Freeform 851">
              <a:extLst>
                <a:ext uri="{FF2B5EF4-FFF2-40B4-BE49-F238E27FC236}">
                  <a16:creationId xmlns:a16="http://schemas.microsoft.com/office/drawing/2014/main" id="{B712963A-1E2A-3643-B5C3-4E552B19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5" name="Freeform 852">
              <a:extLst>
                <a:ext uri="{FF2B5EF4-FFF2-40B4-BE49-F238E27FC236}">
                  <a16:creationId xmlns:a16="http://schemas.microsoft.com/office/drawing/2014/main" id="{470DE5CF-9167-9246-A722-9E844227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6" name="Freeform 853">
              <a:extLst>
                <a:ext uri="{FF2B5EF4-FFF2-40B4-BE49-F238E27FC236}">
                  <a16:creationId xmlns:a16="http://schemas.microsoft.com/office/drawing/2014/main" id="{BD37A15B-27DE-5640-BDCC-45492602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7" name="Freeform 854">
              <a:extLst>
                <a:ext uri="{FF2B5EF4-FFF2-40B4-BE49-F238E27FC236}">
                  <a16:creationId xmlns:a16="http://schemas.microsoft.com/office/drawing/2014/main" id="{8F353A5D-F3B9-A24E-A816-361069C5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8" name="Freeform 855">
              <a:extLst>
                <a:ext uri="{FF2B5EF4-FFF2-40B4-BE49-F238E27FC236}">
                  <a16:creationId xmlns:a16="http://schemas.microsoft.com/office/drawing/2014/main" id="{2A37387A-9AD7-7347-9B59-5E3423DC0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9" name="Freeform 856">
              <a:extLst>
                <a:ext uri="{FF2B5EF4-FFF2-40B4-BE49-F238E27FC236}">
                  <a16:creationId xmlns:a16="http://schemas.microsoft.com/office/drawing/2014/main" id="{EE58E058-DE5E-E74A-88A3-CEE247A6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10" name="Group 850">
            <a:extLst>
              <a:ext uri="{FF2B5EF4-FFF2-40B4-BE49-F238E27FC236}">
                <a16:creationId xmlns:a16="http://schemas.microsoft.com/office/drawing/2014/main" id="{E3F84402-6524-194E-A94B-4A0A73FB3611}"/>
              </a:ext>
            </a:extLst>
          </p:cNvPr>
          <p:cNvGrpSpPr>
            <a:grpSpLocks/>
          </p:cNvGrpSpPr>
          <p:nvPr/>
        </p:nvGrpSpPr>
        <p:grpSpPr bwMode="auto">
          <a:xfrm>
            <a:off x="7439349" y="2355850"/>
            <a:ext cx="399726" cy="74090"/>
            <a:chOff x="2199" y="955"/>
            <a:chExt cx="2547" cy="506"/>
          </a:xfrm>
        </p:grpSpPr>
        <p:sp>
          <p:nvSpPr>
            <p:cNvPr id="611" name="Freeform 851">
              <a:extLst>
                <a:ext uri="{FF2B5EF4-FFF2-40B4-BE49-F238E27FC236}">
                  <a16:creationId xmlns:a16="http://schemas.microsoft.com/office/drawing/2014/main" id="{1E84A0F2-859D-ED43-B462-FB6DCAD4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2" name="Freeform 852">
              <a:extLst>
                <a:ext uri="{FF2B5EF4-FFF2-40B4-BE49-F238E27FC236}">
                  <a16:creationId xmlns:a16="http://schemas.microsoft.com/office/drawing/2014/main" id="{F5ACD2B7-2AE4-D246-A087-5ECDBCFE3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3" name="Freeform 853">
              <a:extLst>
                <a:ext uri="{FF2B5EF4-FFF2-40B4-BE49-F238E27FC236}">
                  <a16:creationId xmlns:a16="http://schemas.microsoft.com/office/drawing/2014/main" id="{759F9135-879C-BF4F-AFC5-818266E3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4" name="Freeform 854">
              <a:extLst>
                <a:ext uri="{FF2B5EF4-FFF2-40B4-BE49-F238E27FC236}">
                  <a16:creationId xmlns:a16="http://schemas.microsoft.com/office/drawing/2014/main" id="{6CCBF41C-B507-F94D-948A-DE3FCE8B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" name="Freeform 855">
              <a:extLst>
                <a:ext uri="{FF2B5EF4-FFF2-40B4-BE49-F238E27FC236}">
                  <a16:creationId xmlns:a16="http://schemas.microsoft.com/office/drawing/2014/main" id="{F49FB24E-6FA4-654E-852C-85E4BB85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6" name="Freeform 856">
              <a:extLst>
                <a:ext uri="{FF2B5EF4-FFF2-40B4-BE49-F238E27FC236}">
                  <a16:creationId xmlns:a16="http://schemas.microsoft.com/office/drawing/2014/main" id="{BC5E9B76-5823-534D-A665-5761962C2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24" name="Group 850">
            <a:extLst>
              <a:ext uri="{FF2B5EF4-FFF2-40B4-BE49-F238E27FC236}">
                <a16:creationId xmlns:a16="http://schemas.microsoft.com/office/drawing/2014/main" id="{D967DD69-1C1F-4942-88FF-DBC278423524}"/>
              </a:ext>
            </a:extLst>
          </p:cNvPr>
          <p:cNvGrpSpPr>
            <a:grpSpLocks/>
          </p:cNvGrpSpPr>
          <p:nvPr/>
        </p:nvGrpSpPr>
        <p:grpSpPr bwMode="auto">
          <a:xfrm>
            <a:off x="7756849" y="1863725"/>
            <a:ext cx="399726" cy="74090"/>
            <a:chOff x="2199" y="955"/>
            <a:chExt cx="2547" cy="506"/>
          </a:xfrm>
        </p:grpSpPr>
        <p:sp>
          <p:nvSpPr>
            <p:cNvPr id="625" name="Freeform 851">
              <a:extLst>
                <a:ext uri="{FF2B5EF4-FFF2-40B4-BE49-F238E27FC236}">
                  <a16:creationId xmlns:a16="http://schemas.microsoft.com/office/drawing/2014/main" id="{C0A1A462-018A-7347-8CBD-7006888D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6" name="Freeform 852">
              <a:extLst>
                <a:ext uri="{FF2B5EF4-FFF2-40B4-BE49-F238E27FC236}">
                  <a16:creationId xmlns:a16="http://schemas.microsoft.com/office/drawing/2014/main" id="{22F09480-8DE6-5D4E-A19F-5BA801D7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853">
              <a:extLst>
                <a:ext uri="{FF2B5EF4-FFF2-40B4-BE49-F238E27FC236}">
                  <a16:creationId xmlns:a16="http://schemas.microsoft.com/office/drawing/2014/main" id="{53F1DF53-28BC-264A-BBA0-4D802EB02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854">
              <a:extLst>
                <a:ext uri="{FF2B5EF4-FFF2-40B4-BE49-F238E27FC236}">
                  <a16:creationId xmlns:a16="http://schemas.microsoft.com/office/drawing/2014/main" id="{61608420-02E2-254C-ACD1-27ABB5ED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855">
              <a:extLst>
                <a:ext uri="{FF2B5EF4-FFF2-40B4-BE49-F238E27FC236}">
                  <a16:creationId xmlns:a16="http://schemas.microsoft.com/office/drawing/2014/main" id="{0670B0D6-0581-E44E-ADBE-91BB69BB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856">
              <a:extLst>
                <a:ext uri="{FF2B5EF4-FFF2-40B4-BE49-F238E27FC236}">
                  <a16:creationId xmlns:a16="http://schemas.microsoft.com/office/drawing/2014/main" id="{AD6F69E6-2C1F-CC46-A5B9-D1AC96F68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31" name="Group 850">
            <a:extLst>
              <a:ext uri="{FF2B5EF4-FFF2-40B4-BE49-F238E27FC236}">
                <a16:creationId xmlns:a16="http://schemas.microsoft.com/office/drawing/2014/main" id="{62F6DC99-EDA6-6948-A435-6A965BBBDC7F}"/>
              </a:ext>
            </a:extLst>
          </p:cNvPr>
          <p:cNvGrpSpPr>
            <a:grpSpLocks/>
          </p:cNvGrpSpPr>
          <p:nvPr/>
        </p:nvGrpSpPr>
        <p:grpSpPr bwMode="auto">
          <a:xfrm>
            <a:off x="8709349" y="2057400"/>
            <a:ext cx="399726" cy="74090"/>
            <a:chOff x="2199" y="955"/>
            <a:chExt cx="2547" cy="506"/>
          </a:xfrm>
        </p:grpSpPr>
        <p:sp>
          <p:nvSpPr>
            <p:cNvPr id="632" name="Freeform 851">
              <a:extLst>
                <a:ext uri="{FF2B5EF4-FFF2-40B4-BE49-F238E27FC236}">
                  <a16:creationId xmlns:a16="http://schemas.microsoft.com/office/drawing/2014/main" id="{9E06E7BD-A2EF-5A4E-A34B-606CF638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3" name="Freeform 852">
              <a:extLst>
                <a:ext uri="{FF2B5EF4-FFF2-40B4-BE49-F238E27FC236}">
                  <a16:creationId xmlns:a16="http://schemas.microsoft.com/office/drawing/2014/main" id="{A8B52BE3-CB73-904C-84C5-EB4ED3470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4" name="Freeform 853">
              <a:extLst>
                <a:ext uri="{FF2B5EF4-FFF2-40B4-BE49-F238E27FC236}">
                  <a16:creationId xmlns:a16="http://schemas.microsoft.com/office/drawing/2014/main" id="{13C0497F-B26E-6347-8A3D-7B1091C0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5" name="Freeform 854">
              <a:extLst>
                <a:ext uri="{FF2B5EF4-FFF2-40B4-BE49-F238E27FC236}">
                  <a16:creationId xmlns:a16="http://schemas.microsoft.com/office/drawing/2014/main" id="{D5A7D90C-8586-EC4C-B8AE-53ADC2C0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6" name="Freeform 855">
              <a:extLst>
                <a:ext uri="{FF2B5EF4-FFF2-40B4-BE49-F238E27FC236}">
                  <a16:creationId xmlns:a16="http://schemas.microsoft.com/office/drawing/2014/main" id="{C7871F0A-571C-A942-9C96-20D90FBDB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7" name="Freeform 856">
              <a:extLst>
                <a:ext uri="{FF2B5EF4-FFF2-40B4-BE49-F238E27FC236}">
                  <a16:creationId xmlns:a16="http://schemas.microsoft.com/office/drawing/2014/main" id="{A1A01D86-638D-3644-B20B-066BDFC41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38" name="Group 850">
            <a:extLst>
              <a:ext uri="{FF2B5EF4-FFF2-40B4-BE49-F238E27FC236}">
                <a16:creationId xmlns:a16="http://schemas.microsoft.com/office/drawing/2014/main" id="{C59EF036-7544-CD4B-98C5-190F592891A5}"/>
              </a:ext>
            </a:extLst>
          </p:cNvPr>
          <p:cNvGrpSpPr>
            <a:grpSpLocks/>
          </p:cNvGrpSpPr>
          <p:nvPr/>
        </p:nvGrpSpPr>
        <p:grpSpPr bwMode="auto">
          <a:xfrm>
            <a:off x="8639499" y="2320925"/>
            <a:ext cx="399726" cy="74090"/>
            <a:chOff x="2199" y="955"/>
            <a:chExt cx="2547" cy="506"/>
          </a:xfrm>
        </p:grpSpPr>
        <p:sp>
          <p:nvSpPr>
            <p:cNvPr id="639" name="Freeform 851">
              <a:extLst>
                <a:ext uri="{FF2B5EF4-FFF2-40B4-BE49-F238E27FC236}">
                  <a16:creationId xmlns:a16="http://schemas.microsoft.com/office/drawing/2014/main" id="{F5A6E6AF-D117-5E41-8785-04B0EC2C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852">
              <a:extLst>
                <a:ext uri="{FF2B5EF4-FFF2-40B4-BE49-F238E27FC236}">
                  <a16:creationId xmlns:a16="http://schemas.microsoft.com/office/drawing/2014/main" id="{8595B388-6685-8E4F-BDEB-FA923F291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853">
              <a:extLst>
                <a:ext uri="{FF2B5EF4-FFF2-40B4-BE49-F238E27FC236}">
                  <a16:creationId xmlns:a16="http://schemas.microsoft.com/office/drawing/2014/main" id="{C4382DCB-82DC-E84A-BABC-A28B22D1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854">
              <a:extLst>
                <a:ext uri="{FF2B5EF4-FFF2-40B4-BE49-F238E27FC236}">
                  <a16:creationId xmlns:a16="http://schemas.microsoft.com/office/drawing/2014/main" id="{8582F608-341E-2B44-81DA-A22C72A0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855">
              <a:extLst>
                <a:ext uri="{FF2B5EF4-FFF2-40B4-BE49-F238E27FC236}">
                  <a16:creationId xmlns:a16="http://schemas.microsoft.com/office/drawing/2014/main" id="{E9219FD5-AC73-0E49-9022-03637106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856">
              <a:extLst>
                <a:ext uri="{FF2B5EF4-FFF2-40B4-BE49-F238E27FC236}">
                  <a16:creationId xmlns:a16="http://schemas.microsoft.com/office/drawing/2014/main" id="{FF2B6185-8996-9D4A-95D8-B325E76B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45" name="Group 850">
            <a:extLst>
              <a:ext uri="{FF2B5EF4-FFF2-40B4-BE49-F238E27FC236}">
                <a16:creationId xmlns:a16="http://schemas.microsoft.com/office/drawing/2014/main" id="{C8198E09-7653-3F45-A431-F592CB853548}"/>
              </a:ext>
            </a:extLst>
          </p:cNvPr>
          <p:cNvGrpSpPr>
            <a:grpSpLocks/>
          </p:cNvGrpSpPr>
          <p:nvPr/>
        </p:nvGrpSpPr>
        <p:grpSpPr bwMode="auto">
          <a:xfrm>
            <a:off x="9245924" y="5476874"/>
            <a:ext cx="450526" cy="96315"/>
            <a:chOff x="2199" y="955"/>
            <a:chExt cx="2547" cy="506"/>
          </a:xfrm>
        </p:grpSpPr>
        <p:sp>
          <p:nvSpPr>
            <p:cNvPr id="646" name="Freeform 851">
              <a:extLst>
                <a:ext uri="{FF2B5EF4-FFF2-40B4-BE49-F238E27FC236}">
                  <a16:creationId xmlns:a16="http://schemas.microsoft.com/office/drawing/2014/main" id="{6E92E888-DA5C-8D45-96AD-D6A2E1164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852">
              <a:extLst>
                <a:ext uri="{FF2B5EF4-FFF2-40B4-BE49-F238E27FC236}">
                  <a16:creationId xmlns:a16="http://schemas.microsoft.com/office/drawing/2014/main" id="{2754A16A-D74F-2C40-93DA-A9EAC7806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853">
              <a:extLst>
                <a:ext uri="{FF2B5EF4-FFF2-40B4-BE49-F238E27FC236}">
                  <a16:creationId xmlns:a16="http://schemas.microsoft.com/office/drawing/2014/main" id="{B78947A0-D91C-E742-8A54-40B58A0E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854">
              <a:extLst>
                <a:ext uri="{FF2B5EF4-FFF2-40B4-BE49-F238E27FC236}">
                  <a16:creationId xmlns:a16="http://schemas.microsoft.com/office/drawing/2014/main" id="{A3BC268E-C50E-F64F-A6DD-882908504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855">
              <a:extLst>
                <a:ext uri="{FF2B5EF4-FFF2-40B4-BE49-F238E27FC236}">
                  <a16:creationId xmlns:a16="http://schemas.microsoft.com/office/drawing/2014/main" id="{C609CF41-4A74-014E-A94A-F5C707D3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856">
              <a:extLst>
                <a:ext uri="{FF2B5EF4-FFF2-40B4-BE49-F238E27FC236}">
                  <a16:creationId xmlns:a16="http://schemas.microsoft.com/office/drawing/2014/main" id="{6E8FDB88-4766-E44A-8E83-FA0CEA82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52" name="Group 850">
            <a:extLst>
              <a:ext uri="{FF2B5EF4-FFF2-40B4-BE49-F238E27FC236}">
                <a16:creationId xmlns:a16="http://schemas.microsoft.com/office/drawing/2014/main" id="{D8195E5E-B336-324B-8B0B-ACC4CA2C6E80}"/>
              </a:ext>
            </a:extLst>
          </p:cNvPr>
          <p:cNvGrpSpPr>
            <a:grpSpLocks/>
          </p:cNvGrpSpPr>
          <p:nvPr/>
        </p:nvGrpSpPr>
        <p:grpSpPr bwMode="auto">
          <a:xfrm>
            <a:off x="9195602" y="5857875"/>
            <a:ext cx="230973" cy="45719"/>
            <a:chOff x="2199" y="955"/>
            <a:chExt cx="2547" cy="506"/>
          </a:xfrm>
        </p:grpSpPr>
        <p:sp>
          <p:nvSpPr>
            <p:cNvPr id="653" name="Freeform 851">
              <a:extLst>
                <a:ext uri="{FF2B5EF4-FFF2-40B4-BE49-F238E27FC236}">
                  <a16:creationId xmlns:a16="http://schemas.microsoft.com/office/drawing/2014/main" id="{D70C4FD5-7449-EB41-AE91-674A29E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852">
              <a:extLst>
                <a:ext uri="{FF2B5EF4-FFF2-40B4-BE49-F238E27FC236}">
                  <a16:creationId xmlns:a16="http://schemas.microsoft.com/office/drawing/2014/main" id="{A43D749A-E763-1A49-ABFC-3F8866DC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Freeform 853">
              <a:extLst>
                <a:ext uri="{FF2B5EF4-FFF2-40B4-BE49-F238E27FC236}">
                  <a16:creationId xmlns:a16="http://schemas.microsoft.com/office/drawing/2014/main" id="{1984E37F-68A6-AE44-9F93-DD410B4F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6" name="Freeform 854">
              <a:extLst>
                <a:ext uri="{FF2B5EF4-FFF2-40B4-BE49-F238E27FC236}">
                  <a16:creationId xmlns:a16="http://schemas.microsoft.com/office/drawing/2014/main" id="{F1E5C680-79A8-FE44-84E3-2153EA20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7" name="Freeform 855">
              <a:extLst>
                <a:ext uri="{FF2B5EF4-FFF2-40B4-BE49-F238E27FC236}">
                  <a16:creationId xmlns:a16="http://schemas.microsoft.com/office/drawing/2014/main" id="{10AB1C0F-439F-734D-9512-EB095894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8" name="Freeform 856">
              <a:extLst>
                <a:ext uri="{FF2B5EF4-FFF2-40B4-BE49-F238E27FC236}">
                  <a16:creationId xmlns:a16="http://schemas.microsoft.com/office/drawing/2014/main" id="{E674261C-9C74-1045-A006-34903B78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59" name="Group 850">
            <a:extLst>
              <a:ext uri="{FF2B5EF4-FFF2-40B4-BE49-F238E27FC236}">
                <a16:creationId xmlns:a16="http://schemas.microsoft.com/office/drawing/2014/main" id="{085C02C9-1A7F-0642-B79C-6EDB2FE9C908}"/>
              </a:ext>
            </a:extLst>
          </p:cNvPr>
          <p:cNvGrpSpPr>
            <a:grpSpLocks/>
          </p:cNvGrpSpPr>
          <p:nvPr/>
        </p:nvGrpSpPr>
        <p:grpSpPr bwMode="auto">
          <a:xfrm>
            <a:off x="9538502" y="5794375"/>
            <a:ext cx="230973" cy="45719"/>
            <a:chOff x="2199" y="955"/>
            <a:chExt cx="2547" cy="506"/>
          </a:xfrm>
        </p:grpSpPr>
        <p:sp>
          <p:nvSpPr>
            <p:cNvPr id="660" name="Freeform 851">
              <a:extLst>
                <a:ext uri="{FF2B5EF4-FFF2-40B4-BE49-F238E27FC236}">
                  <a16:creationId xmlns:a16="http://schemas.microsoft.com/office/drawing/2014/main" id="{9C005DC5-E020-664D-90A8-D62468BE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852">
              <a:extLst>
                <a:ext uri="{FF2B5EF4-FFF2-40B4-BE49-F238E27FC236}">
                  <a16:creationId xmlns:a16="http://schemas.microsoft.com/office/drawing/2014/main" id="{51687CFF-3135-3B4D-B333-BB62A87BF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853">
              <a:extLst>
                <a:ext uri="{FF2B5EF4-FFF2-40B4-BE49-F238E27FC236}">
                  <a16:creationId xmlns:a16="http://schemas.microsoft.com/office/drawing/2014/main" id="{C7F3B199-2EBF-AE46-B38B-543EED8C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854">
              <a:extLst>
                <a:ext uri="{FF2B5EF4-FFF2-40B4-BE49-F238E27FC236}">
                  <a16:creationId xmlns:a16="http://schemas.microsoft.com/office/drawing/2014/main" id="{1A13A5D2-6717-724F-9FA9-7AE0BB5F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855">
              <a:extLst>
                <a:ext uri="{FF2B5EF4-FFF2-40B4-BE49-F238E27FC236}">
                  <a16:creationId xmlns:a16="http://schemas.microsoft.com/office/drawing/2014/main" id="{4E9B1CE6-94BA-CB4A-BAA3-20583CDAE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856">
              <a:extLst>
                <a:ext uri="{FF2B5EF4-FFF2-40B4-BE49-F238E27FC236}">
                  <a16:creationId xmlns:a16="http://schemas.microsoft.com/office/drawing/2014/main" id="{F15D2A24-844D-7345-AF84-FEA40BD3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66" name="Group 817">
            <a:extLst>
              <a:ext uri="{FF2B5EF4-FFF2-40B4-BE49-F238E27FC236}">
                <a16:creationId xmlns:a16="http://schemas.microsoft.com/office/drawing/2014/main" id="{5B996586-264C-3643-9E41-3632345BFB87}"/>
              </a:ext>
            </a:extLst>
          </p:cNvPr>
          <p:cNvGrpSpPr>
            <a:grpSpLocks/>
          </p:cNvGrpSpPr>
          <p:nvPr/>
        </p:nvGrpSpPr>
        <p:grpSpPr bwMode="auto">
          <a:xfrm>
            <a:off x="7975063" y="2094561"/>
            <a:ext cx="466245" cy="434369"/>
            <a:chOff x="2920" y="1424"/>
            <a:chExt cx="326" cy="320"/>
          </a:xfrm>
        </p:grpSpPr>
        <p:sp>
          <p:nvSpPr>
            <p:cNvPr id="667" name="Oval 818">
              <a:extLst>
                <a:ext uri="{FF2B5EF4-FFF2-40B4-BE49-F238E27FC236}">
                  <a16:creationId xmlns:a16="http://schemas.microsoft.com/office/drawing/2014/main" id="{AA4661F1-54B8-A146-BC66-9B5A3CD27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8" name="Group 819">
              <a:extLst>
                <a:ext uri="{FF2B5EF4-FFF2-40B4-BE49-F238E27FC236}">
                  <a16:creationId xmlns:a16="http://schemas.microsoft.com/office/drawing/2014/main" id="{1686DBB0-11C0-D34B-972B-2CCF69324C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670" name="Oval 820">
                <a:extLst>
                  <a:ext uri="{FF2B5EF4-FFF2-40B4-BE49-F238E27FC236}">
                    <a16:creationId xmlns:a16="http://schemas.microsoft.com/office/drawing/2014/main" id="{65562299-A7B0-E748-8DA9-F125E00B9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1" name="Oval 821">
                <a:extLst>
                  <a:ext uri="{FF2B5EF4-FFF2-40B4-BE49-F238E27FC236}">
                    <a16:creationId xmlns:a16="http://schemas.microsoft.com/office/drawing/2014/main" id="{4C2D7ED2-03EA-DD40-B7CA-8CF81250D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2" name="Oval 822">
                <a:extLst>
                  <a:ext uri="{FF2B5EF4-FFF2-40B4-BE49-F238E27FC236}">
                    <a16:creationId xmlns:a16="http://schemas.microsoft.com/office/drawing/2014/main" id="{52DEB089-EF3D-7E47-9DFD-BCE7FFF4F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3" name="Oval 823">
                <a:extLst>
                  <a:ext uri="{FF2B5EF4-FFF2-40B4-BE49-F238E27FC236}">
                    <a16:creationId xmlns:a16="http://schemas.microsoft.com/office/drawing/2014/main" id="{27812B4C-C2A3-A34E-8C48-C8022BA5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4" name="Freeform 824">
                <a:extLst>
                  <a:ext uri="{FF2B5EF4-FFF2-40B4-BE49-F238E27FC236}">
                    <a16:creationId xmlns:a16="http://schemas.microsoft.com/office/drawing/2014/main" id="{A83A4BD2-C0FC-0243-9444-4BE1DEF544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9" name="Freeform 825">
              <a:extLst>
                <a:ext uri="{FF2B5EF4-FFF2-40B4-BE49-F238E27FC236}">
                  <a16:creationId xmlns:a16="http://schemas.microsoft.com/office/drawing/2014/main" id="{88940FE6-2121-E047-B5D1-709EEEA5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CAA0DAAC-D388-5E4E-8B1F-AA359B358F91}"/>
              </a:ext>
            </a:extLst>
          </p:cNvPr>
          <p:cNvGrpSpPr/>
          <p:nvPr/>
        </p:nvGrpSpPr>
        <p:grpSpPr>
          <a:xfrm>
            <a:off x="9885167" y="5352639"/>
            <a:ext cx="309187" cy="167750"/>
            <a:chOff x="3668110" y="2448910"/>
            <a:chExt cx="3794234" cy="2165130"/>
          </a:xfrm>
        </p:grpSpPr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46F75940-BD62-504A-8C73-FDDA0A3399A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B68551CE-211F-A242-AF0E-8E6622E334D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074BFC43-A3A5-964D-8135-081414E76B2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1EEBCE37-5065-464B-A991-2B6D4416248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1119C91B-532D-914D-A174-D49B02868A2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201345D5-2C2E-D144-AAB9-B54FD240A64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040CCAF-188D-9140-80B6-CA6A424D689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3" name="Text Box 467">
            <a:extLst>
              <a:ext uri="{FF2B5EF4-FFF2-40B4-BE49-F238E27FC236}">
                <a16:creationId xmlns:a16="http://schemas.microsoft.com/office/drawing/2014/main" id="{1E3B9681-8FF1-EC4D-B168-3EC992789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030" y="5368348"/>
            <a:ext cx="4933787" cy="10368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链接层的</a:t>
            </a:r>
            <a:r>
              <a:rPr lang="en-US" sz="2400" dirty="0">
                <a:latin typeface="+mn-lt"/>
                <a:cs typeface="+mn-cs"/>
              </a:rPr>
              <a:t>责任是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从一个节点传输数据报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通过一个</a:t>
            </a:r>
            <a:r>
              <a:rPr lang="en-US" sz="2400" i="0" dirty="0">
                <a:latin typeface="+mn-lt"/>
                <a:cs typeface="+mn-cs"/>
              </a:rPr>
              <a:t>链路</a:t>
            </a:r>
            <a:r>
              <a:rPr lang="en-US" sz="2400" dirty="0">
                <a:latin typeface="+mn-lt"/>
                <a:cs typeface="+mn-cs"/>
              </a:rPr>
              <a:t>与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物理上相邻的</a:t>
            </a:r>
            <a:r>
              <a:rPr lang="en-US" sz="2400" dirty="0">
                <a:latin typeface="+mn-lt"/>
                <a:cs typeface="+mn-cs"/>
              </a:rPr>
              <a:t>节点联系</a:t>
            </a:r>
            <a:endParaRPr lang="en-US" i="0" dirty="0">
              <a:latin typeface="+mn-lt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408BE-7166-1A47-AA93-D02ED37AA439}"/>
              </a:ext>
            </a:extLst>
          </p:cNvPr>
          <p:cNvSpPr/>
          <p:nvPr/>
        </p:nvSpPr>
        <p:spPr>
          <a:xfrm>
            <a:off x="1104900" y="5320145"/>
            <a:ext cx="5226627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Slide Number Placeholder 4">
            <a:extLst>
              <a:ext uri="{FF2B5EF4-FFF2-40B4-BE49-F238E27FC236}">
                <a16:creationId xmlns:a16="http://schemas.microsoft.com/office/drawing/2014/main" id="{B8D7466E-52C9-2747-A341-DA3B16D5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链接层：6- 3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MAC地址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30</a:t>
            </a:fld>
            <a:endParaRPr lang="en-US" dirty="0"/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83312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局域网上的每个接口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有唯一的48位</a:t>
            </a:r>
            <a:r>
              <a:rPr lang="en-US" sz="2800" i="0" dirty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地址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有一个本地唯一的32位IP地址（如我们所见）。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   局域网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(有线或无线)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MAC地址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31</a:t>
            </a:fld>
            <a:endParaRPr lang="en-US" dirty="0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441173"/>
            <a:ext cx="10028583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3200" dirty="0"/>
              <a:t>由IEEE管理的MAC地址分配</a:t>
            </a:r>
          </a:p>
          <a:p>
            <a:pPr marL="404813" indent="-274638">
              <a:defRPr/>
            </a:pPr>
            <a:r>
              <a:rPr lang="en-US" sz="3200" dirty="0"/>
              <a:t>制造商购买部分MAC地址空间（以确保唯一性）</a:t>
            </a:r>
            <a:r>
              <a:rPr lang="en-US" altLang="zh-CN" sz="3200" dirty="0"/>
              <a:t>，</a:t>
            </a:r>
            <a:r>
              <a:rPr lang="en-US" altLang="zh-CN" sz="3200" dirty="0"/>
              <a:t>2^24个</a:t>
            </a:r>
            <a:r>
              <a:rPr lang="en-US" altLang="zh-CN" sz="3200" dirty="0"/>
              <a:t>地址</a:t>
            </a:r>
            <a:r>
              <a:rPr lang="en-US" altLang="zh-CN" sz="3200" dirty="0"/>
              <a:t>的</a:t>
            </a:r>
            <a:r>
              <a:rPr lang="en-US" altLang="zh-CN" sz="3200" dirty="0"/>
              <a:t>名义</a:t>
            </a:r>
            <a:r>
              <a:rPr lang="en-US" altLang="zh-CN" sz="3200" dirty="0"/>
              <a:t>费用。</a:t>
            </a:r>
            <a:endParaRPr lang="en-US" sz="3200" dirty="0"/>
          </a:p>
          <a:p>
            <a:pPr marL="404813" indent="-274638">
              <a:defRPr/>
            </a:pPr>
            <a:r>
              <a:rPr lang="en-US" sz="3200" dirty="0"/>
              <a:t>类比：</a:t>
            </a:r>
          </a:p>
          <a:p>
            <a:pPr lvl="1">
              <a:defRPr/>
            </a:pPr>
            <a:r>
              <a:rPr lang="en-US" sz="2800" dirty="0"/>
              <a:t>MAC地址：像社会安全号码一样</a:t>
            </a:r>
          </a:p>
          <a:p>
            <a:pPr lvl="1">
              <a:defRPr/>
            </a:pPr>
            <a:r>
              <a:rPr lang="en-US" sz="2800" dirty="0"/>
              <a:t>IP地址：像邮政地址一样</a:t>
            </a:r>
          </a:p>
          <a:p>
            <a:pPr>
              <a:defRPr/>
            </a:pPr>
            <a:r>
              <a:rPr lang="en-US" sz="3200" dirty="0"/>
              <a:t> MAC平面地址：可移植性 </a:t>
            </a:r>
          </a:p>
          <a:p>
            <a:pPr lvl="1">
              <a:defRPr/>
            </a:pPr>
            <a:r>
              <a:rPr lang="en-US" sz="2800" dirty="0"/>
              <a:t>可以将接口从一个局域网移到另一个局域网</a:t>
            </a:r>
          </a:p>
          <a:p>
            <a:pPr lvl="1">
              <a:defRPr/>
            </a:pPr>
            <a:r>
              <a:rPr lang="en-US" sz="2800" dirty="0"/>
              <a:t>召回的IP地址</a:t>
            </a:r>
            <a:r>
              <a:rPr lang="en-US" sz="2800" i="1" dirty="0"/>
              <a:t>不可</a:t>
            </a:r>
            <a:r>
              <a:rPr lang="en-US" sz="2800" dirty="0"/>
              <a:t>移植：取决于节点所连接的IP子网</a:t>
            </a:r>
          </a:p>
          <a:p>
            <a:pPr>
              <a:defRPr/>
            </a:pPr>
            <a:endParaRPr lang="en-US" sz="32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ARP：地址解析协议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6082748" y="2344599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dirty="0">
                <a:solidFill>
                  <a:srgbClr val="0000A8"/>
                </a:solidFill>
              </a:rPr>
              <a:t>ARP表：</a:t>
            </a:r>
            <a:r>
              <a:rPr lang="en-US" dirty="0"/>
              <a:t>局域网的每个IP节点（主机、路由器）都有表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  <a:cs typeface="+mn-cs"/>
              </a:rPr>
              <a:t>问题：</a:t>
            </a:r>
            <a:r>
              <a:rPr lang="en-US" sz="2800" i="0" dirty="0">
                <a:latin typeface="+mn-lt"/>
                <a:cs typeface="+mn-cs"/>
              </a:rPr>
              <a:t>如何确定接口的MAC地址，知道它的IP地址？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+mn-lt"/>
                </a:rPr>
                <a:t>   局域网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85443" y="3298343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sz="2800" dirty="0"/>
              <a:t>一些局域网节点的IP/MAC地址映射：</a:t>
            </a: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solidFill>
                  <a:srgbClr val="0000A8"/>
                </a:solidFill>
              </a:rPr>
              <a:t>          &lt; IP地址；MAC地址；TTL &gt;。</a:t>
            </a:r>
          </a:p>
          <a:p>
            <a:pPr lvl="1">
              <a:defRPr/>
            </a:pPr>
            <a:r>
              <a:rPr lang="en-US" sz="2800" dirty="0"/>
              <a:t>TTL (Time To Live)：过了这个时间，地址映射将被遗忘（通常为20分钟）。</a:t>
            </a:r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ARP协议在行动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33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  <a:r>
                  <a:rPr lang="en-US" dirty="0"/>
                  <a:t>中的ARP表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IP地址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</a:t>
                </a:r>
                <a:r>
                  <a:rPr lang="en-US" dirty="0" err="1"/>
                  <a:t>地址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例子：A想向B发送数据报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en-US" sz="2000" dirty="0"/>
              <a:t>的MAC地址不在A</a:t>
            </a:r>
            <a:r>
              <a:rPr lang="en-US" sz="2000" dirty="0"/>
              <a:t>的ARP表中，所以A用ARP来查找B的MAC地址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广播ARP查询，包含B的IP地址</a:t>
              </a:r>
              <a:endParaRPr lang="en-US" sz="2000" dirty="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目的地MAC地址 = FF-FF-FF-FF-FF-FF-FF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局域网上的所有节点都收到ARP查询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源MAC: </a:t>
              </a:r>
              <a:r>
                <a:rPr lang="en-US" sz="1600" dirty="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源IP: </a:t>
              </a:r>
              <a:r>
                <a:rPr lang="en-US" sz="1600" dirty="0"/>
                <a:t>137.196.7.</a:t>
              </a:r>
              <a:r>
                <a:rPr lang="en-US" sz="1600" dirty="0">
                  <a:cs typeface="Courier New" panose="02070309020205020404" pitchFamily="49" charset="0"/>
                </a:rPr>
                <a:t>23 </a:t>
              </a:r>
            </a:p>
            <a:p>
              <a:r>
                <a:rPr lang="en-US" sz="1600" dirty="0"/>
                <a:t>目标IP地址：</a:t>
              </a:r>
              <a:r>
                <a:rPr lang="en-US" sz="1400" dirty="0"/>
                <a:t>137.196.7.14</a:t>
              </a:r>
            </a:p>
            <a:p>
              <a:r>
                <a:rPr lang="en-US" sz="1400" dirty="0">
                  <a:latin typeface="Arial" charset="0"/>
                </a:rPr>
                <a:t>...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以太网帧（发送到</a:t>
            </a:r>
            <a:r>
              <a:rPr lang="en-US" sz="1600" dirty="0"/>
              <a:t>FF-FF-FF-FF-FF-FF-FF）。</a:t>
            </a:r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34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ARP协议在行动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34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  <a:r>
                  <a:rPr lang="en-US" dirty="0"/>
                  <a:t>中的ARP表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IP地址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</a:t>
                </a:r>
                <a:r>
                  <a:rPr lang="en-US" dirty="0" err="1"/>
                  <a:t>地址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例子：A想向B发送数据报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en-US" sz="2000" dirty="0"/>
              <a:t>的MAC地址不在A</a:t>
            </a:r>
            <a:r>
              <a:rPr lang="en-US" sz="2000" dirty="0"/>
              <a:t>的ARP表中，所以A用ARP来查找B的MAC地址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B</a:t>
              </a:r>
              <a:r>
                <a:rPr lang="en-US" sz="2000" dirty="0"/>
                <a:t>用ARP响应回复A，给出其MAC地址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目标IP地址：</a:t>
              </a:r>
              <a:r>
                <a:rPr lang="en-US" sz="1400" dirty="0"/>
                <a:t>137.196.7.14</a:t>
              </a:r>
            </a:p>
            <a:p>
              <a:r>
                <a:rPr lang="en-US" sz="1600" dirty="0"/>
                <a:t>目标MAC地址： </a:t>
              </a:r>
              <a:endParaRPr lang="en-US" sz="1400" dirty="0"/>
            </a:p>
            <a:p>
              <a:r>
                <a:rPr lang="en-US" sz="1600" dirty="0">
                  <a:solidFill>
                    <a:srgbClr val="000000"/>
                  </a:solidFill>
                </a:rPr>
                <a:t>                    58-23-D7-FA-20-B0</a:t>
              </a:r>
              <a:endParaRPr lang="en-US" sz="1600" dirty="0"/>
            </a:p>
            <a:p>
              <a:r>
                <a:rPr lang="en-US" sz="1400" dirty="0">
                  <a:latin typeface="Arial" charset="0"/>
                </a:rPr>
                <a:t>...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ARP消息进入以太网帧（发送到</a:t>
            </a:r>
            <a:r>
              <a:rPr lang="en-US" sz="1600" dirty="0">
                <a:solidFill>
                  <a:srgbClr val="000000"/>
                </a:solidFill>
              </a:rPr>
              <a:t>71-65-F7-2B-08-53）</a:t>
            </a:r>
            <a:r>
              <a:rPr lang="en-US" sz="1600" dirty="0"/>
              <a:t>。</a:t>
            </a:r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3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ARP协议在行动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35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  <a:r>
                  <a:rPr lang="en-US" dirty="0"/>
                  <a:t>中的ARP表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IP地址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</a:t>
                </a:r>
                <a:r>
                  <a:rPr lang="en-US" dirty="0" err="1"/>
                  <a:t>地址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例子：A想向B发送数据报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en-US" sz="2000" dirty="0"/>
              <a:t>的MAC地址不在A</a:t>
            </a:r>
            <a:r>
              <a:rPr lang="en-US" sz="2000" dirty="0"/>
              <a:t>的ARP表中，所以A用ARP来查找B的MAC地址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收到B的回复，将B条目添加到其本地ARP表中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       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36</a:t>
            </a:fld>
            <a:endParaRPr lang="en-US" dirty="0"/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935519" y="1322317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dirty="0"/>
              <a:t>演练</a:t>
            </a:r>
            <a:r>
              <a:rPr lang="en-US" dirty="0">
                <a:solidFill>
                  <a:srgbClr val="CC0000"/>
                </a:solidFill>
              </a:rPr>
              <a:t>：</a:t>
            </a:r>
            <a:r>
              <a:rPr lang="en-US" dirty="0">
                <a:solidFill>
                  <a:srgbClr val="CC0000"/>
                </a:solidFill>
              </a:rPr>
              <a:t>通过</a:t>
            </a:r>
            <a:r>
              <a:rPr lang="en-US" i="1" dirty="0">
                <a:solidFill>
                  <a:srgbClr val="CC0000"/>
                </a:solidFill>
              </a:rPr>
              <a:t>R</a:t>
            </a:r>
            <a:r>
              <a:rPr lang="en-US" dirty="0">
                <a:solidFill>
                  <a:srgbClr val="CC0000"/>
                </a:solidFill>
              </a:rPr>
              <a:t>从</a:t>
            </a:r>
            <a:r>
              <a:rPr lang="en-US" i="1" dirty="0">
                <a:solidFill>
                  <a:srgbClr val="CC0000"/>
                </a:solidFill>
              </a:rPr>
              <a:t>A</a:t>
            </a:r>
            <a:r>
              <a:rPr lang="en-US" dirty="0">
                <a:solidFill>
                  <a:srgbClr val="CC0000"/>
                </a:solidFill>
              </a:rPr>
              <a:t>到</a:t>
            </a:r>
            <a:r>
              <a:rPr lang="en-US" i="1" dirty="0">
                <a:solidFill>
                  <a:srgbClr val="CC0000"/>
                </a:solidFill>
              </a:rPr>
              <a:t>B</a:t>
            </a:r>
            <a:r>
              <a:rPr lang="en-US" dirty="0">
                <a:solidFill>
                  <a:srgbClr val="CC0000"/>
                </a:solidFill>
              </a:rPr>
              <a:t>发送一个数据报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sz="2800" dirty="0"/>
              <a:t>重点是寻址--在IP（数据报）和MAC层（帧）层面上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923027" y="2179255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225425">
              <a:buFont typeface="Wingdings" charset="2"/>
              <a:buChar char="§"/>
              <a:defRPr/>
            </a:pPr>
            <a:r>
              <a:rPr lang="en-US" sz="2800" dirty="0"/>
              <a:t>假设：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A知道B的IP地址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A知道第一跳路由器R的IP地址</a:t>
            </a:r>
            <a:r>
              <a:rPr lang="en-US" sz="2400" dirty="0">
                <a:solidFill>
                  <a:srgbClr val="0000A8"/>
                </a:solidFill>
              </a:rPr>
              <a:t>（如何？）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A知道R的MAC地址</a:t>
            </a:r>
            <a:r>
              <a:rPr lang="en-US" sz="2400" dirty="0">
                <a:solidFill>
                  <a:srgbClr val="0000A8"/>
                </a:solidFill>
              </a:rPr>
              <a:t>（如何知道？）</a:t>
            </a:r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37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IP目的地: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1076994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A创建IP数据报，IP源为A，目的地为B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一个创建链接层的帧，包含A-B的IP数据报</a:t>
            </a:r>
          </a:p>
          <a:p>
            <a:pPr marL="574675" lvl="1" indent="-231775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R的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MAC地址是帧的目的地</a:t>
            </a:r>
            <a:endParaRPr lang="en-US" sz="32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3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从A到R发送的帧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在R处收到的帧，数据报被移除，传到IP上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IP目的地: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IP目的地: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3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39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src: 111.111.111.111.111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IP目的地: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1A-23-F9-CD-06-9B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MAC号码: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49-BD-D2-C7-56-2A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R确定出站接口，将带有IP源A、目的地B的数据报传给链路层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R创建</a:t>
            </a:r>
            <a:r>
              <a:rPr lang="en-US" sz="2400" dirty="0"/>
              <a:t>包含A-B IP数据报的</a:t>
            </a:r>
            <a:r>
              <a:rPr lang="en-US" sz="2400" i="0" dirty="0">
                <a:cs typeface="+mn-cs"/>
              </a:rPr>
              <a:t>链路层帧。</a:t>
            </a:r>
            <a:r>
              <a:rPr lang="en-US" sz="2400" dirty="0"/>
              <a:t>帧目标地址：</a:t>
            </a:r>
            <a:r>
              <a:rPr lang="en-US" sz="2400" i="0" dirty="0">
                <a:cs typeface="+mn-cs"/>
              </a:rPr>
              <a:t>B的MAC地址</a:t>
            </a:r>
            <a:endParaRPr lang="en-US" sz="3200" i="0" dirty="0"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链接层：背景</a:t>
            </a:r>
            <a:endParaRPr lang="en-US" sz="4400" dirty="0"/>
          </a:p>
        </p:txBody>
      </p:sp>
      <p:sp>
        <p:nvSpPr>
          <p:cNvPr id="554" name="Rectangle 3">
            <a:extLst>
              <a:ext uri="{FF2B5EF4-FFF2-40B4-BE49-F238E27FC236}">
                <a16:creationId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959573" y="1533959"/>
            <a:ext cx="487319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由不同链路协议在不同链路上传输的数据报：</a:t>
            </a:r>
          </a:p>
          <a:p>
            <a:pPr lvl="1">
              <a:defRPr/>
            </a:pPr>
            <a:r>
              <a:rPr lang="en-US" dirty="0"/>
              <a:t>例如，</a:t>
            </a:r>
            <a:r>
              <a:rPr lang="en-US" dirty="0"/>
              <a:t>第一条链路是</a:t>
            </a:r>
            <a:r>
              <a:rPr lang="en-US" dirty="0" err="1"/>
              <a:t>WiFi</a:t>
            </a:r>
            <a:r>
              <a:rPr lang="en-US" dirty="0"/>
              <a:t>，下一条链路是以太网</a:t>
            </a:r>
          </a:p>
          <a:p>
            <a:pPr>
              <a:defRPr/>
            </a:pPr>
            <a:r>
              <a:rPr lang="en-US" dirty="0"/>
              <a:t>每个链接协议提供不同的服务</a:t>
            </a:r>
          </a:p>
          <a:p>
            <a:pPr lvl="1">
              <a:defRPr/>
            </a:pPr>
            <a:r>
              <a:rPr lang="en-US" dirty="0"/>
              <a:t>例如，可能提供也可能不提供对不同链接的错误检查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6904038" y="1493405"/>
            <a:ext cx="4664507" cy="464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运输比喻：</a:t>
            </a:r>
          </a:p>
          <a:p>
            <a:pPr>
              <a:defRPr/>
            </a:pPr>
            <a:r>
              <a:rPr lang="en-US" sz="2400" dirty="0"/>
              <a:t>从普林斯顿到洛桑的旅程</a:t>
            </a:r>
          </a:p>
          <a:p>
            <a:pPr lvl="1">
              <a:defRPr/>
            </a:pPr>
            <a:r>
              <a:rPr lang="en-US" sz="2000" dirty="0"/>
              <a:t>豪华轿车：普林斯顿到肯尼迪机场</a:t>
            </a:r>
          </a:p>
          <a:p>
            <a:pPr lvl="1">
              <a:defRPr/>
            </a:pPr>
            <a:r>
              <a:rPr lang="en-US" sz="2000" dirty="0"/>
              <a:t>飞机：肯尼迪机场到日内瓦</a:t>
            </a:r>
          </a:p>
          <a:p>
            <a:pPr lvl="1">
              <a:defRPr/>
            </a:pPr>
            <a:r>
              <a:rPr lang="en-US" sz="2000" dirty="0"/>
              <a:t>火车：日内瓦至洛桑</a:t>
            </a:r>
          </a:p>
          <a:p>
            <a:pPr>
              <a:defRPr/>
            </a:pPr>
            <a:r>
              <a:rPr lang="en-US" sz="2400" dirty="0"/>
              <a:t>游客=</a:t>
            </a:r>
            <a:r>
              <a:rPr lang="en-US" sz="2400" dirty="0">
                <a:solidFill>
                  <a:srgbClr val="C00000"/>
                </a:solidFill>
              </a:rPr>
              <a:t>数据报</a:t>
            </a:r>
          </a:p>
          <a:p>
            <a:pPr>
              <a:defRPr/>
            </a:pPr>
            <a:r>
              <a:rPr lang="en-US" sz="2400" dirty="0"/>
              <a:t>运输段=</a:t>
            </a:r>
            <a:r>
              <a:rPr lang="en-US" sz="2400" dirty="0">
                <a:solidFill>
                  <a:srgbClr val="C00000"/>
                </a:solidFill>
              </a:rPr>
              <a:t>通信链路</a:t>
            </a:r>
          </a:p>
          <a:p>
            <a:pPr>
              <a:defRPr/>
            </a:pPr>
            <a:r>
              <a:rPr lang="en-US" sz="2400" dirty="0"/>
              <a:t>运输方式=</a:t>
            </a:r>
            <a:r>
              <a:rPr lang="en-US" sz="2400" dirty="0">
                <a:solidFill>
                  <a:srgbClr val="C00000"/>
                </a:solidFill>
              </a:rPr>
              <a:t>链路层</a:t>
            </a:r>
            <a:r>
              <a:rPr lang="en-US" sz="2400" dirty="0">
                <a:solidFill>
                  <a:srgbClr val="C00000"/>
                </a:solidFill>
              </a:rPr>
              <a:t>协议</a:t>
            </a:r>
          </a:p>
          <a:p>
            <a:pPr>
              <a:defRPr/>
            </a:pPr>
            <a:r>
              <a:rPr lang="en-US" sz="2400" dirty="0"/>
              <a:t>旅行社=</a:t>
            </a:r>
            <a:r>
              <a:rPr lang="en-US" sz="2400" dirty="0">
                <a:solidFill>
                  <a:srgbClr val="C00000"/>
                </a:solidFill>
              </a:rPr>
              <a:t>路由算法</a:t>
            </a:r>
          </a:p>
          <a:p>
            <a:pPr lvl="1">
              <a:defRPr/>
            </a:pP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557" name="Slide Number Placeholder 4">
            <a:extLst>
              <a:ext uri="{FF2B5EF4-FFF2-40B4-BE49-F238E27FC236}">
                <a16:creationId xmlns:a16="http://schemas.microsoft.com/office/drawing/2014/main" id="{9D0184B3-8346-1F48-87BF-B85F067F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链接层：6- 4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IP目的地: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1A-23-F9-CD-06-9B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MAC号码: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49-BD-D2-C7-56-2A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960" y="2698439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发送链路层帧</a:t>
            </a:r>
            <a:endParaRPr lang="en-US" sz="3200" i="0" dirty="0"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R确定出站接口，将带有IP源A、目的地B的数据报传给链路层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R创建</a:t>
            </a:r>
            <a:r>
              <a:rPr lang="en-US" sz="2400" dirty="0"/>
              <a:t>包含A-B IP数据报的</a:t>
            </a:r>
            <a:r>
              <a:rPr lang="en-US" sz="2400" i="0" dirty="0">
                <a:cs typeface="+mn-cs"/>
              </a:rPr>
              <a:t>链路层帧。</a:t>
            </a:r>
            <a:r>
              <a:rPr lang="en-US" sz="2400" dirty="0"/>
              <a:t>帧目标地址：</a:t>
            </a:r>
            <a:r>
              <a:rPr lang="en-US" sz="2400" i="0" dirty="0">
                <a:cs typeface="+mn-cs"/>
              </a:rPr>
              <a:t>B的MAC地址</a:t>
            </a:r>
            <a:endParaRPr lang="en-US" sz="3200" i="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路由到另一个子网：寻址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族裔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B收到帧，提取IP数据报目的地B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B将数据报在协议栈上传到IP</a:t>
            </a:r>
            <a:endParaRPr lang="en-US" sz="3200" i="0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IP目的地: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43</a:t>
            </a:fld>
            <a:endParaRPr lang="en-US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976727" y="1289602"/>
            <a:ext cx="10049082" cy="2659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altLang="ja-JP" sz="4100" dirty="0"/>
              <a:t>"</a:t>
            </a:r>
            <a:r>
              <a:rPr lang="en-US" sz="4100" dirty="0"/>
              <a:t>主导 </a:t>
            </a:r>
            <a:r>
              <a:rPr lang="en-US" altLang="ja-JP" sz="4100" dirty="0"/>
              <a:t>"的</a:t>
            </a:r>
            <a:r>
              <a:rPr lang="en-US" sz="4100" dirty="0"/>
              <a:t>有线局域网技术： </a:t>
            </a:r>
          </a:p>
          <a:p>
            <a:pPr marL="746125" indent="-301625">
              <a:defRPr/>
            </a:pPr>
            <a:r>
              <a:rPr lang="en-US" sz="4000" dirty="0"/>
              <a:t>第一个广泛使用的局域网技术</a:t>
            </a:r>
          </a:p>
          <a:p>
            <a:pPr marL="746125" indent="-301625">
              <a:defRPr/>
            </a:pPr>
            <a:r>
              <a:rPr lang="en-US" sz="4000" dirty="0"/>
              <a:t>更简单，更便宜</a:t>
            </a:r>
          </a:p>
          <a:p>
            <a:pPr marL="746125" indent="-301625">
              <a:defRPr/>
            </a:pPr>
            <a:r>
              <a:rPr lang="en-US" sz="4000" dirty="0"/>
              <a:t>跟上速度竞赛：10 Mbps - 400 Gbps </a:t>
            </a:r>
          </a:p>
          <a:p>
            <a:pPr marL="746125" indent="-301625">
              <a:defRPr/>
            </a:pPr>
            <a:r>
              <a:rPr lang="en-US" sz="4000" dirty="0"/>
              <a:t>单一芯片，多种速度（例如，博通BCM5761）。</a:t>
            </a:r>
          </a:p>
          <a:p>
            <a:pPr marL="444500" indent="0">
              <a:buNone/>
              <a:defRPr/>
            </a:pPr>
            <a:endParaRPr lang="en-US" sz="40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1" y="4185182"/>
            <a:ext cx="4089976" cy="216723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743" y="5593291"/>
            <a:ext cx="2693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cs typeface="Arial"/>
              </a:rPr>
              <a:t>梅特卡夫的以太网草图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5A384-818F-F74B-8BD5-43FAA8C916A6}"/>
              </a:ext>
            </a:extLst>
          </p:cNvPr>
          <p:cNvSpPr txBox="1"/>
          <p:nvPr/>
        </p:nvSpPr>
        <p:spPr>
          <a:xfrm>
            <a:off x="850006" y="6387921"/>
            <a:ext cx="8535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https://www.uspto.gov/learning-and-resources/journeys-innovation/audio-stories/defying-doubters</a:t>
            </a:r>
          </a:p>
        </p:txBody>
      </p:sp>
    </p:spTree>
    <p:extLst>
      <p:ext uri="{BB962C8B-B14F-4D97-AF65-F5344CB8AC3E}">
        <p14:creationId xmlns:p14="http://schemas.microsoft.com/office/powerpoint/2010/main" val="37193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以太网：物理拓扑结构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巴士：</a:t>
            </a:r>
            <a:r>
              <a:rPr lang="en-US" dirty="0"/>
              <a:t>流行到90年代中期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所有节点都在同一碰撞域中（可以相互碰撞）。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Arial" charset="0"/>
              </a:rPr>
              <a:t>总线：</a:t>
            </a:r>
            <a:r>
              <a:rPr lang="en-US" sz="2400" i="0" dirty="0">
                <a:latin typeface="+mn-lt"/>
                <a:cs typeface="Arial" charset="0"/>
              </a:rPr>
              <a:t>同轴电缆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交换的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10839554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调换：</a:t>
            </a:r>
            <a:r>
              <a:rPr lang="en-US" dirty="0"/>
              <a:t>今天盛行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有源链路层2</a:t>
            </a:r>
            <a:r>
              <a:rPr lang="en-US" i="1" dirty="0">
                <a:solidFill>
                  <a:srgbClr val="0000A8"/>
                </a:solidFill>
              </a:rPr>
              <a:t>交换机</a:t>
            </a:r>
            <a:r>
              <a:rPr lang="en-US" dirty="0"/>
              <a:t>在中间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每个 </a:t>
            </a:r>
            <a:r>
              <a:rPr lang="en-US" altLang="ja-JP" dirty="0"/>
              <a:t>"</a:t>
            </a:r>
            <a:r>
              <a:rPr lang="en-US" dirty="0"/>
              <a:t>辐条 </a:t>
            </a:r>
            <a:r>
              <a:rPr lang="en-US" altLang="ja-JP" dirty="0"/>
              <a:t>"都</a:t>
            </a:r>
            <a:r>
              <a:rPr lang="en-US" dirty="0"/>
              <a:t>运行一个（独立的）以太网协议（</a:t>
            </a:r>
            <a:r>
              <a:rPr lang="en-US" dirty="0">
                <a:solidFill>
                  <a:srgbClr val="FF0000"/>
                </a:solidFill>
              </a:rPr>
              <a:t>节点之间不发生碰撞</a:t>
            </a:r>
            <a:r>
              <a:rPr 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4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以太网框架结构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45</a:t>
            </a:fld>
            <a:endParaRPr lang="en-US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11134802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/>
              <a:t>发送接口将IP数据报（或其他网络层协议包）封装在</a:t>
            </a:r>
            <a:r>
              <a:rPr lang="en-US" dirty="0">
                <a:solidFill>
                  <a:srgbClr val="CC0000"/>
                </a:solidFill>
              </a:rPr>
              <a:t>以太网帧</a:t>
            </a:r>
            <a:r>
              <a:rPr lang="en-US" dirty="0"/>
              <a:t>中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745256" y="2328343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命运。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来源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数据(有效载荷)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儿童权利委员会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序言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类型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67200"/>
            <a:ext cx="1113480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序言： </a:t>
            </a:r>
          </a:p>
          <a:p>
            <a:pPr marL="465138" indent="-233363">
              <a:defRPr/>
            </a:pPr>
            <a:r>
              <a:rPr lang="en-US" dirty="0"/>
              <a:t> 用于同步接收器、发送器的时钟速率</a:t>
            </a:r>
          </a:p>
          <a:p>
            <a:pPr marL="465138" indent="-233363">
              <a:defRPr/>
            </a:pPr>
            <a:r>
              <a:rPr lang="en-US" dirty="0"/>
              <a:t>7个字节的10101010，然后是一个字节的10101011</a:t>
            </a:r>
          </a:p>
        </p:txBody>
      </p:sp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以太网框架结构 </a:t>
            </a:r>
            <a:r>
              <a:rPr lang="en-US" sz="36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(更多)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46</a:t>
            </a:fld>
            <a:endParaRPr lang="en-US" dirty="0"/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命运。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来源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数据(有效载荷)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儿童权利委员会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序言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类型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11273384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地址：</a:t>
            </a:r>
            <a:r>
              <a:rPr lang="en-US" dirty="0"/>
              <a:t>6个字节的源、</a:t>
            </a:r>
            <a:r>
              <a:rPr lang="en-US"/>
              <a:t>目的MAC</a:t>
            </a:r>
            <a:r>
              <a:rPr lang="en-US" dirty="0"/>
              <a:t>地址</a:t>
            </a:r>
          </a:p>
          <a:p>
            <a:pPr lvl="1">
              <a:defRPr/>
            </a:pPr>
            <a:r>
              <a:rPr lang="en-US" dirty="0"/>
              <a:t>如果适配卡收到具有匹配目标地址的帧，或具有广播地址的帧（如ARP数据包），它将帧中的数据传递给网络层协议</a:t>
            </a:r>
          </a:p>
          <a:p>
            <a:pPr lvl="1">
              <a:defRPr/>
            </a:pPr>
            <a:r>
              <a:rPr lang="en-US" dirty="0"/>
              <a:t>否则，适配器会丢弃帧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类型：</a:t>
            </a:r>
            <a:r>
              <a:rPr lang="en-US" dirty="0"/>
              <a:t>表示高层协议 </a:t>
            </a:r>
          </a:p>
          <a:p>
            <a:pPr lvl="1">
              <a:defRPr/>
            </a:pPr>
            <a:r>
              <a:rPr lang="en-US" dirty="0"/>
              <a:t>主要是IP，但也有其他可能，例如，Novell IPX、AppleTalk</a:t>
            </a:r>
          </a:p>
          <a:p>
            <a:pPr lvl="1">
              <a:defRPr/>
            </a:pPr>
            <a:r>
              <a:rPr lang="en-US" dirty="0"/>
              <a:t>用来在接收机上进行解复用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CRC：</a:t>
            </a:r>
            <a:r>
              <a:rPr lang="en-US" dirty="0"/>
              <a:t>接收方的循环冗余检查</a:t>
            </a:r>
          </a:p>
          <a:p>
            <a:pPr lvl="1">
              <a:defRPr/>
            </a:pPr>
            <a:r>
              <a:rPr lang="en-US" dirty="0"/>
              <a:t>检测到错误：帧被丢弃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4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以太网：不可靠的，无连接的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47</a:t>
            </a:fld>
            <a:endParaRPr 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1023828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</a:rPr>
              <a:t>无连接：</a:t>
            </a:r>
            <a:r>
              <a:rPr lang="en-US" sz="3200" dirty="0"/>
              <a:t>发送和接收网卡之间无需握手。 </a:t>
            </a:r>
          </a:p>
          <a:p>
            <a:pPr>
              <a:defRPr/>
            </a:pPr>
            <a:r>
              <a:rPr lang="en-US" sz="3200" dirty="0">
                <a:solidFill>
                  <a:srgbClr val="C00000"/>
                </a:solidFill>
              </a:rPr>
              <a:t>不可靠：</a:t>
            </a:r>
            <a:r>
              <a:rPr lang="en-US" sz="3200" dirty="0"/>
              <a:t>接收网卡不向发送网卡发送ACK或NAK。</a:t>
            </a:r>
          </a:p>
          <a:p>
            <a:pPr lvl="1">
              <a:defRPr/>
            </a:pPr>
            <a:r>
              <a:rPr lang="en-US" sz="2800" dirty="0"/>
              <a:t>只有当初始发件人使用较高层次的</a:t>
            </a:r>
            <a:r>
              <a:rPr lang="en-US" sz="2800" dirty="0" err="1"/>
              <a:t>Rdt</a:t>
            </a:r>
            <a:r>
              <a:rPr lang="en-US" sz="2800" dirty="0"/>
              <a:t>（如TCP）</a:t>
            </a:r>
            <a:r>
              <a:rPr lang="en-US" sz="2800" dirty="0"/>
              <a:t>时，才能恢复被丢弃</a:t>
            </a:r>
            <a:r>
              <a:rPr lang="en-US" sz="2800" dirty="0"/>
              <a:t>的</a:t>
            </a:r>
            <a:r>
              <a:rPr lang="en-US" sz="2800" dirty="0"/>
              <a:t>帧中的数据</a:t>
            </a:r>
            <a:r>
              <a:rPr lang="en-US" sz="2800" dirty="0"/>
              <a:t>，否则丢弃的数据就会丢失。</a:t>
            </a:r>
          </a:p>
          <a:p>
            <a:pPr>
              <a:defRPr/>
            </a:pPr>
            <a:r>
              <a:rPr lang="en-US" sz="3200" dirty="0"/>
              <a:t>以太网的MAC协议：</a:t>
            </a:r>
            <a:r>
              <a:rPr lang="en-US" sz="3200" dirty="0">
                <a:solidFill>
                  <a:srgbClr val="C00000"/>
                </a:solidFill>
              </a:rPr>
              <a:t>带有二进制</a:t>
            </a:r>
            <a:r>
              <a:rPr lang="en-US" sz="3200" dirty="0" err="1">
                <a:solidFill>
                  <a:srgbClr val="C00000"/>
                </a:solidFill>
              </a:rPr>
              <a:t>退避的</a:t>
            </a:r>
            <a:r>
              <a:rPr lang="en-US" sz="3200" dirty="0"/>
              <a:t>非槽位</a:t>
            </a:r>
            <a:r>
              <a:rPr lang="en-US" sz="3200" dirty="0">
                <a:solidFill>
                  <a:srgbClr val="C00000"/>
                </a:solidFill>
              </a:rPr>
              <a:t>CSMA/CD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802.3以太网标准：链路和物理层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48</a:t>
            </a:fld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53" y="3044936"/>
            <a:ext cx="1119765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lvl="1" indent="-284163">
              <a:lnSpc>
                <a:spcPct val="90000"/>
              </a:lnSpc>
              <a:defRPr/>
            </a:pPr>
            <a:r>
              <a:rPr lang="en-US" sz="2800" kern="0" dirty="0"/>
              <a:t>不同的物理层介质：光纤、电缆</a:t>
            </a:r>
          </a:p>
          <a:p>
            <a:pPr>
              <a:lnSpc>
                <a:spcPct val="90000"/>
              </a:lnSpc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应用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运输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网络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身体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MAC协议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和框架格式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光纤物理层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铜（双绞线）物理层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3200" i="1" kern="0" dirty="0">
                <a:solidFill>
                  <a:srgbClr val="0000A8"/>
                </a:solidFill>
                <a:cs typeface="+mn-cs"/>
              </a:rPr>
              <a:t>许多</a:t>
            </a:r>
            <a:r>
              <a:rPr lang="en-US" sz="3200" kern="0" dirty="0">
                <a:cs typeface="+mn-cs"/>
              </a:rPr>
              <a:t>不同的以太网标准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sz="2800" kern="0" dirty="0"/>
              <a:t>通用MAC协议和帧格式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sz="2800" kern="0" dirty="0"/>
              <a:t>不同的速度：2 Mbps、10 Mbps、100 Mbps、1Gbps、10 Gbps、40 Gbps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链接层在哪里实现？</a:t>
            </a:r>
            <a:endParaRPr lang="en-US" sz="4400" dirty="0"/>
          </a:p>
        </p:txBody>
      </p:sp>
      <p:sp>
        <p:nvSpPr>
          <p:cNvPr id="259" name="Rectangle 3">
            <a:extLst>
              <a:ext uri="{FF2B5EF4-FFF2-40B4-BE49-F238E27FC236}">
                <a16:creationId xmlns:a16="http://schemas.microsoft.com/office/drawing/2014/main" id="{A48F2D8E-D82E-0A4C-8783-B2F84E2BA4F6}"/>
              </a:ext>
            </a:extLst>
          </p:cNvPr>
          <p:cNvSpPr txBox="1">
            <a:spLocks noChangeArrowheads="1"/>
          </p:cNvSpPr>
          <p:nvPr/>
        </p:nvSpPr>
        <p:spPr>
          <a:xfrm>
            <a:off x="980353" y="1561667"/>
            <a:ext cx="5808373" cy="4659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defRPr/>
            </a:pPr>
            <a:r>
              <a:rPr lang="en-US" sz="3200" dirty="0"/>
              <a:t>在每一个主机中</a:t>
            </a:r>
          </a:p>
          <a:p>
            <a:pPr indent="-284163">
              <a:defRPr/>
            </a:pPr>
            <a:r>
              <a:rPr lang="en-US" sz="3200" dirty="0"/>
              <a:t>在</a:t>
            </a:r>
            <a:r>
              <a:rPr lang="en-US" sz="3200" i="1" dirty="0">
                <a:solidFill>
                  <a:srgbClr val="0000A8"/>
                </a:solidFill>
              </a:rPr>
              <a:t>网络接口卡</a:t>
            </a:r>
            <a:r>
              <a:rPr lang="en-US" sz="3200" dirty="0"/>
              <a:t>（NIC）或芯片上</a:t>
            </a:r>
            <a:r>
              <a:rPr lang="en-US" sz="3200" dirty="0"/>
              <a:t>实现的链接层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以太网、</a:t>
            </a:r>
            <a:r>
              <a:rPr lang="en-US" sz="2800" dirty="0" err="1"/>
              <a:t>WiFi</a:t>
            </a:r>
            <a:r>
              <a:rPr lang="en-US" sz="2800" dirty="0"/>
              <a:t>卡或芯片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实现链路、物理层</a:t>
            </a:r>
          </a:p>
          <a:p>
            <a:pPr indent="-284163">
              <a:defRPr/>
            </a:pPr>
            <a:r>
              <a:rPr lang="en-US" sz="3200" dirty="0"/>
              <a:t>连接到主机的系统总线</a:t>
            </a:r>
          </a:p>
          <a:p>
            <a:pPr indent="-284163">
              <a:defRPr/>
            </a:pPr>
            <a:r>
              <a:rPr lang="en-US" sz="3200" dirty="0"/>
              <a:t>硬件、软件、固件的组合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339" name="Freeform 92">
            <a:extLst>
              <a:ext uri="{FF2B5EF4-FFF2-40B4-BE49-F238E27FC236}">
                <a16:creationId xmlns:a16="http://schemas.microsoft.com/office/drawing/2014/main" id="{E4A9915D-6AEE-C449-9BB3-5A3FF82FE7DA}"/>
              </a:ext>
            </a:extLst>
          </p:cNvPr>
          <p:cNvSpPr>
            <a:spLocks/>
          </p:cNvSpPr>
          <p:nvPr/>
        </p:nvSpPr>
        <p:spPr bwMode="auto">
          <a:xfrm>
            <a:off x="8482590" y="5121168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Rectangle 42">
            <a:extLst>
              <a:ext uri="{FF2B5EF4-FFF2-40B4-BE49-F238E27FC236}">
                <a16:creationId xmlns:a16="http://schemas.microsoft.com/office/drawing/2014/main" id="{08D16DCA-2F81-3142-8787-DCBB8257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665" y="2749550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Rectangle 44">
            <a:extLst>
              <a:ext uri="{FF2B5EF4-FFF2-40B4-BE49-F238E27FC236}">
                <a16:creationId xmlns:a16="http://schemas.microsoft.com/office/drawing/2014/main" id="{4292A8DC-1EBA-E346-AA85-38C6822C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4927" y="4687887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Rectangle 45">
            <a:extLst>
              <a:ext uri="{FF2B5EF4-FFF2-40B4-BE49-F238E27FC236}">
                <a16:creationId xmlns:a16="http://schemas.microsoft.com/office/drawing/2014/main" id="{9AD0BC31-6A50-984F-86A3-3CA27EA7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4927" y="4100512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控制器</a:t>
            </a:r>
          </a:p>
        </p:txBody>
      </p:sp>
      <p:sp>
        <p:nvSpPr>
          <p:cNvPr id="344" name="Text Box 46">
            <a:extLst>
              <a:ext uri="{FF2B5EF4-FFF2-40B4-BE49-F238E27FC236}">
                <a16:creationId xmlns:a16="http://schemas.microsoft.com/office/drawing/2014/main" id="{0B7C150F-CB12-034D-8895-A7245A5D6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0720" y="4697412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身体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5" name="Freeform 47">
            <a:extLst>
              <a:ext uri="{FF2B5EF4-FFF2-40B4-BE49-F238E27FC236}">
                <a16:creationId xmlns:a16="http://schemas.microsoft.com/office/drawing/2014/main" id="{793E17F7-22E2-FF4D-8509-E82EDBE2D5AA}"/>
              </a:ext>
            </a:extLst>
          </p:cNvPr>
          <p:cNvSpPr>
            <a:spLocks/>
          </p:cNvSpPr>
          <p:nvPr/>
        </p:nvSpPr>
        <p:spPr bwMode="auto">
          <a:xfrm>
            <a:off x="9457315" y="3619500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Line 48">
            <a:extLst>
              <a:ext uri="{FF2B5EF4-FFF2-40B4-BE49-F238E27FC236}">
                <a16:creationId xmlns:a16="http://schemas.microsoft.com/office/drawing/2014/main" id="{07601B60-F87E-2F49-8A8E-1FF14E515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2377" y="3792537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Line 49">
            <a:extLst>
              <a:ext uri="{FF2B5EF4-FFF2-40B4-BE49-F238E27FC236}">
                <a16:creationId xmlns:a16="http://schemas.microsoft.com/office/drawing/2014/main" id="{A28FA316-5FFA-F44A-BA99-AC0415DFF7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7665" y="3800475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8" name="Rectangle 50">
            <a:extLst>
              <a:ext uri="{FF2B5EF4-FFF2-40B4-BE49-F238E27FC236}">
                <a16:creationId xmlns:a16="http://schemas.microsoft.com/office/drawing/2014/main" id="{A634403E-4499-294B-99AD-E3A86D96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1252" y="3101975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349" name="Rectangle 51">
            <a:extLst>
              <a:ext uri="{FF2B5EF4-FFF2-40B4-BE49-F238E27FC236}">
                <a16:creationId xmlns:a16="http://schemas.microsoft.com/office/drawing/2014/main" id="{82C997D8-021F-0245-9B73-2C5E048B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402" y="3103562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记忆</a:t>
            </a:r>
          </a:p>
        </p:txBody>
      </p:sp>
      <p:sp>
        <p:nvSpPr>
          <p:cNvPr id="350" name="Line 52">
            <a:extLst>
              <a:ext uri="{FF2B5EF4-FFF2-40B4-BE49-F238E27FC236}">
                <a16:creationId xmlns:a16="http://schemas.microsoft.com/office/drawing/2014/main" id="{D74D41F5-3112-6646-9892-D00D36377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4465" y="3622675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AA1745EF-4026-E54D-9775-040F79E5D1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87590" y="3624262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Text Box 54">
            <a:extLst>
              <a:ext uri="{FF2B5EF4-FFF2-40B4-BE49-F238E27FC236}">
                <a16:creationId xmlns:a16="http://schemas.microsoft.com/office/drawing/2014/main" id="{2B134A77-7C20-734B-9A65-D56BD3B3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5265" y="3921125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主机总线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(例如，PCI)</a:t>
            </a: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159E9A7C-2C1B-CC40-B1B4-760AFE091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17665" y="4408487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4" name="Line 56">
            <a:extLst>
              <a:ext uri="{FF2B5EF4-FFF2-40B4-BE49-F238E27FC236}">
                <a16:creationId xmlns:a16="http://schemas.microsoft.com/office/drawing/2014/main" id="{52214380-92AB-E048-BEDD-B0110B2E8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9463" y="4992686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5" name="Line 57">
            <a:extLst>
              <a:ext uri="{FF2B5EF4-FFF2-40B4-BE49-F238E27FC236}">
                <a16:creationId xmlns:a16="http://schemas.microsoft.com/office/drawing/2014/main" id="{DF140DC0-F2C1-704D-A310-3786A5A5C8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13002" y="3797300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6" name="Text Box 58">
            <a:extLst>
              <a:ext uri="{FF2B5EF4-FFF2-40B4-BE49-F238E27FC236}">
                <a16:creationId xmlns:a16="http://schemas.microsoft.com/office/drawing/2014/main" id="{8134E125-6FFA-2245-A695-F469578E2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477" y="5491162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网络接口</a:t>
            </a:r>
          </a:p>
        </p:txBody>
      </p:sp>
      <p:sp>
        <p:nvSpPr>
          <p:cNvPr id="357" name="Line 59">
            <a:extLst>
              <a:ext uri="{FF2B5EF4-FFF2-40B4-BE49-F238E27FC236}">
                <a16:creationId xmlns:a16="http://schemas.microsoft.com/office/drawing/2014/main" id="{23B10271-25ED-6947-A1F2-08B5CDCE89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30440" y="4814887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8" name="Rectangle 43">
            <a:extLst>
              <a:ext uri="{FF2B5EF4-FFF2-40B4-BE49-F238E27FC236}">
                <a16:creationId xmlns:a16="http://schemas.microsoft.com/office/drawing/2014/main" id="{D2E8D72A-74A0-8047-B32B-E6CC292FC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915" y="3989387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7926967" y="2941636"/>
            <a:ext cx="1470026" cy="2035175"/>
            <a:chOff x="2695" y="1742"/>
            <a:chExt cx="926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应用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运输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网络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身体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392" name="Picture 86">
            <a:extLst>
              <a:ext uri="{FF2B5EF4-FFF2-40B4-BE49-F238E27FC236}">
                <a16:creationId xmlns:a16="http://schemas.microsoft.com/office/drawing/2014/main" id="{0409F287-178A-D34A-9140-43A7C128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409" y="1312716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" name="Picture 87">
            <a:extLst>
              <a:ext uri="{FF2B5EF4-FFF2-40B4-BE49-F238E27FC236}">
                <a16:creationId xmlns:a16="http://schemas.microsoft.com/office/drawing/2014/main" id="{6B897852-0519-9143-BDE1-7222839F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327" y="1452562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10" name="Group 89">
            <a:extLst>
              <a:ext uri="{FF2B5EF4-FFF2-40B4-BE49-F238E27FC236}">
                <a16:creationId xmlns:a16="http://schemas.microsoft.com/office/drawing/2014/main" id="{9321D1B2-41ED-6A42-B25B-B7F04C3C1339}"/>
              </a:ext>
            </a:extLst>
          </p:cNvPr>
          <p:cNvGrpSpPr>
            <a:grpSpLocks/>
          </p:cNvGrpSpPr>
          <p:nvPr/>
        </p:nvGrpSpPr>
        <p:grpSpPr bwMode="auto">
          <a:xfrm>
            <a:off x="7888865" y="5386387"/>
            <a:ext cx="1109662" cy="820449"/>
            <a:chOff x="-44" y="1473"/>
            <a:chExt cx="981" cy="1105"/>
          </a:xfrm>
        </p:grpSpPr>
        <p:pic>
          <p:nvPicPr>
            <p:cNvPr id="411" name="Picture 90" descr="desktop_computer_stylized_medium">
              <a:extLst>
                <a:ext uri="{FF2B5EF4-FFF2-40B4-BE49-F238E27FC236}">
                  <a16:creationId xmlns:a16="http://schemas.microsoft.com/office/drawing/2014/main" id="{E89A12BD-E0D6-A949-9CB5-05BA66E33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" name="Freeform 91">
              <a:extLst>
                <a:ext uri="{FF2B5EF4-FFF2-40B4-BE49-F238E27FC236}">
                  <a16:creationId xmlns:a16="http://schemas.microsoft.com/office/drawing/2014/main" id="{C0A77030-4BC2-C44C-AD1F-5FB48849AB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14" name="Slide Number Placeholder 4">
            <a:extLst>
              <a:ext uri="{FF2B5EF4-FFF2-40B4-BE49-F238E27FC236}">
                <a16:creationId xmlns:a16="http://schemas.microsoft.com/office/drawing/2014/main" id="{BF70CCDB-E94F-5544-94C2-5D894032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链接层：6- 5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以太网交换机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50</a:t>
            </a:fld>
            <a:endParaRPr 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8" y="1386357"/>
            <a:ext cx="10756119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3200" dirty="0"/>
              <a:t>交换机是一个</a:t>
            </a:r>
            <a:r>
              <a:rPr lang="en-US" sz="3200" dirty="0">
                <a:solidFill>
                  <a:srgbClr val="C00000"/>
                </a:solidFill>
              </a:rPr>
              <a:t>链路层</a:t>
            </a:r>
            <a:r>
              <a:rPr lang="en-US" sz="3200" dirty="0"/>
              <a:t>设备：发挥</a:t>
            </a:r>
            <a:r>
              <a:rPr lang="en-US" sz="3200" i="1" dirty="0">
                <a:solidFill>
                  <a:srgbClr val="0000A8"/>
                </a:solidFill>
              </a:rPr>
              <a:t>积极</a:t>
            </a:r>
            <a:r>
              <a:rPr lang="en-US" sz="3200" dirty="0"/>
              <a:t>作用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存储、转发以太网帧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检查传入帧的MAC地址，</a:t>
            </a:r>
            <a:r>
              <a:rPr lang="en-US" sz="2800" dirty="0"/>
              <a:t>当帧要在段上转发时，</a:t>
            </a:r>
            <a:r>
              <a:rPr lang="en-US" sz="2800" i="1" dirty="0">
                <a:solidFill>
                  <a:srgbClr val="0000A8"/>
                </a:solidFill>
              </a:rPr>
              <a:t>有选择地</a:t>
            </a:r>
            <a:r>
              <a:rPr lang="en-US" sz="2800" dirty="0"/>
              <a:t>将帧转发到一个或多个出站链路，使用CSMA/CD来访问段。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3200" dirty="0">
                <a:solidFill>
                  <a:srgbClr val="0000A8"/>
                </a:solidFill>
              </a:rPr>
              <a:t>透明的：</a:t>
            </a:r>
            <a:r>
              <a:rPr lang="en-US" sz="2800" dirty="0"/>
              <a:t>主机</a:t>
            </a:r>
            <a:r>
              <a:rPr lang="en-US" sz="2800" i="1" dirty="0"/>
              <a:t>不知道</a:t>
            </a:r>
            <a:r>
              <a:rPr lang="en-US" sz="2800" dirty="0"/>
              <a:t>交换机的存在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3200" dirty="0">
                <a:solidFill>
                  <a:srgbClr val="0000A8"/>
                </a:solidFill>
              </a:rPr>
              <a:t>即插即用，自学成才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开关不需要进行配置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开关：同时进行多次传输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51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交换机有六个接口（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）。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dirty="0"/>
              <a:t>主机有专门的、直接的连接到交换机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dirty="0"/>
              <a:t>交换机缓冲数据包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dirty="0"/>
              <a:t>在</a:t>
            </a:r>
            <a:r>
              <a:rPr lang="en-US" i="1" dirty="0"/>
              <a:t>每个</a:t>
            </a:r>
            <a:r>
              <a:rPr lang="en-US" dirty="0"/>
              <a:t>传入链接</a:t>
            </a:r>
            <a:r>
              <a:rPr lang="en-US" dirty="0"/>
              <a:t>上使用的以太网协议</a:t>
            </a:r>
            <a:r>
              <a:rPr lang="en-US" dirty="0"/>
              <a:t>，所以： </a:t>
            </a:r>
          </a:p>
          <a:p>
            <a:pPr lvl="1" indent="-293688">
              <a:defRPr/>
            </a:pPr>
            <a:r>
              <a:rPr lang="en-US" sz="2800" dirty="0"/>
              <a:t>无碰撞；全双工</a:t>
            </a:r>
          </a:p>
          <a:p>
            <a:pPr lvl="1">
              <a:defRPr/>
            </a:pPr>
            <a:r>
              <a:rPr lang="en-US" sz="2800" dirty="0"/>
              <a:t>每个链接都是自己的碰撞域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dirty="0">
                <a:solidFill>
                  <a:srgbClr val="C00000"/>
                </a:solidFill>
              </a:rPr>
              <a:t>切换：</a:t>
            </a:r>
            <a:r>
              <a:rPr lang="en-US" dirty="0"/>
              <a:t>A对A'和B对B</a:t>
            </a:r>
            <a:r>
              <a:rPr lang="en-US" altLang="ja-JP" dirty="0"/>
              <a:t>'</a:t>
            </a:r>
            <a:r>
              <a:rPr lang="en-US" dirty="0"/>
              <a:t>可以同时传输，不会发生碰撞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5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开关：同时进行多次传输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52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交换机有六个接口（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）。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dirty="0"/>
              <a:t>主机有专门的、直接的连接到交换机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dirty="0"/>
              <a:t>交换机缓冲数据包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dirty="0"/>
              <a:t>在</a:t>
            </a:r>
            <a:r>
              <a:rPr lang="en-US" i="1" dirty="0"/>
              <a:t>每个</a:t>
            </a:r>
            <a:r>
              <a:rPr lang="en-US" dirty="0"/>
              <a:t>传入链接</a:t>
            </a:r>
            <a:r>
              <a:rPr lang="en-US" dirty="0"/>
              <a:t>上使用的以太网协议</a:t>
            </a:r>
            <a:r>
              <a:rPr lang="en-US" dirty="0"/>
              <a:t>，所以： </a:t>
            </a:r>
          </a:p>
          <a:p>
            <a:pPr lvl="1" indent="-293688">
              <a:defRPr/>
            </a:pPr>
            <a:r>
              <a:rPr lang="en-US" sz="2800" dirty="0"/>
              <a:t>无碰撞；全双工</a:t>
            </a:r>
          </a:p>
          <a:p>
            <a:pPr lvl="1">
              <a:defRPr/>
            </a:pPr>
            <a:r>
              <a:rPr lang="en-US" sz="2800" dirty="0"/>
              <a:t>每个链接都是自己的碰撞域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dirty="0">
                <a:solidFill>
                  <a:srgbClr val="C00000"/>
                </a:solidFill>
              </a:rPr>
              <a:t>切换：</a:t>
            </a:r>
            <a:r>
              <a:rPr lang="en-US" dirty="0"/>
              <a:t>A对A'和B对B</a:t>
            </a:r>
            <a:r>
              <a:rPr lang="en-US" altLang="ja-JP" dirty="0"/>
              <a:t>'</a:t>
            </a:r>
            <a:r>
              <a:rPr lang="en-US" dirty="0"/>
              <a:t>可以同时传输，不会发生碰撞</a:t>
            </a:r>
          </a:p>
          <a:p>
            <a:pPr lvl="1" indent="-293688">
              <a:defRPr/>
            </a:pPr>
            <a:r>
              <a:rPr lang="en-US" dirty="0"/>
              <a:t>但A到A'和C到A'</a:t>
            </a:r>
            <a:r>
              <a:rPr lang="en-US" i="1" dirty="0"/>
              <a:t>不可能</a:t>
            </a:r>
            <a:r>
              <a:rPr lang="en-US" dirty="0"/>
              <a:t>同时发生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交换机转发表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53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388938">
              <a:lnSpc>
                <a:spcPts val="3000"/>
              </a:lnSpc>
              <a:buFont typeface="Wingdings" charset="0"/>
              <a:buNone/>
              <a:defRPr/>
            </a:pPr>
            <a:r>
              <a:rPr lang="en-US" i="1" u="sng" dirty="0">
                <a:solidFill>
                  <a:srgbClr val="CC0000"/>
                </a:solidFill>
              </a:rPr>
              <a:t>问：</a:t>
            </a:r>
            <a:r>
              <a:rPr lang="en-US" dirty="0"/>
              <a:t>交换机如何知道A'可通过接口4到达，B'可通过接口5到达？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3000"/>
              </a:lnSpc>
              <a:buSzPct val="100000"/>
              <a:buNone/>
              <a:defRPr/>
            </a:pPr>
            <a:r>
              <a:rPr lang="en-US" i="1" u="sng" dirty="0">
                <a:solidFill>
                  <a:srgbClr val="CC0000"/>
                </a:solidFill>
              </a:rPr>
              <a:t>答：</a:t>
            </a:r>
            <a:r>
              <a:rPr lang="en-US" dirty="0"/>
              <a:t>每个交换机都有一个</a:t>
            </a:r>
            <a:r>
              <a:rPr lang="en-US" dirty="0">
                <a:solidFill>
                  <a:srgbClr val="CC0000"/>
                </a:solidFill>
              </a:rPr>
              <a:t>交换机表，</a:t>
            </a:r>
            <a:r>
              <a:rPr lang="en-US" dirty="0"/>
              <a:t>每个条目：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(主机的MAC地址，到达主机的接口，时间戳)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看起来像一个路由表!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0" y="4863228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indent="-403225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u="sng" dirty="0">
                <a:solidFill>
                  <a:srgbClr val="CC0000"/>
                </a:solidFill>
              </a:rPr>
              <a:t>问：</a:t>
            </a:r>
            <a:r>
              <a:rPr lang="en-US" dirty="0"/>
              <a:t>如何在交换机表中创建和维护条目？ </a:t>
            </a:r>
            <a:endParaRPr lang="en-US" sz="3200" dirty="0"/>
          </a:p>
          <a:p>
            <a:pPr marL="806450" lvl="1" indent="-284163">
              <a:lnSpc>
                <a:spcPct val="100000"/>
              </a:lnSpc>
              <a:defRPr/>
            </a:pPr>
            <a:r>
              <a:rPr lang="en-US" dirty="0"/>
              <a:t>类似于路由协议的东西？</a:t>
            </a:r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54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开关：自学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54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976536" y="1261672"/>
            <a:ext cx="5123322" cy="495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defRPr/>
            </a:pPr>
            <a:r>
              <a:rPr lang="en-US" sz="3200" dirty="0"/>
              <a:t>交换机</a:t>
            </a:r>
            <a:r>
              <a:rPr lang="en-US" sz="3200" i="1" dirty="0">
                <a:solidFill>
                  <a:srgbClr val="CC0000"/>
                </a:solidFill>
              </a:rPr>
              <a:t>了解</a:t>
            </a:r>
            <a:r>
              <a:rPr lang="en-US" sz="3200" dirty="0"/>
              <a:t>哪些主机可以通过哪些接口到达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来源：A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销毁：A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6859613" y="5161978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MAC地址接口TTL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998" y="5026261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开关表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(最初为空)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7294588" y="5595366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sz="2800" dirty="0"/>
              <a:t>当收到帧时，交换机 "学习 "发送者的位置：传入的LAN段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sz="2800" dirty="0"/>
              <a:t>在交换机表中记录发件人/位置对</a:t>
            </a:r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5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'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自学、转发：示例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55</a:t>
            </a:fld>
            <a:endParaRPr lang="en-US" dirty="0"/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来源：A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销毁：A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6664038" y="5116671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MAC地址接口TTL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426" y="550560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开关表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(最初为空)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7099013" y="5550059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'。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'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7095838" y="5835809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'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6" y="1583075"/>
            <a:ext cx="404495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框架目的地，A'，位置未知：</a:t>
            </a:r>
            <a:endParaRPr lang="en-US" i="1" dirty="0"/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181" y="1937790"/>
            <a:ext cx="942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C0000"/>
                </a:solidFill>
                <a:latin typeface="+mn-lt"/>
                <a:cs typeface="+mn-cs"/>
              </a:rPr>
              <a:t>淹没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solidFill>
                  <a:srgbClr val="000000"/>
                </a:solidFill>
                <a:cs typeface="+mn-cs"/>
              </a:rPr>
              <a:t>目的地 一个已知的地点：</a:t>
            </a:r>
            <a:endParaRPr lang="en-US" sz="28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5" y="2974429"/>
            <a:ext cx="4417575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                有选择地发送 </a:t>
            </a:r>
          </a:p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仅在一个链接上</a:t>
            </a:r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5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交换机：帧过滤/转发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56</a:t>
            </a:fld>
            <a:endParaRPr lang="en-US" dirty="0"/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370013"/>
            <a:ext cx="1086721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Font typeface="Wingdings" charset="0"/>
              <a:buNone/>
              <a:defRPr/>
            </a:pPr>
            <a:r>
              <a:rPr lang="en-US" sz="3200" dirty="0"/>
              <a:t>当交换机收到帧时：</a:t>
            </a:r>
            <a:endParaRPr lang="en-US" dirty="0"/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</a:t>
            </a:r>
            <a:r>
              <a:rPr lang="en-US" sz="2800" dirty="0"/>
              <a:t>记录传入链接，发送主机的MAC地址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/>
              <a:t>2.使用MAC目标地址索引交换机表</a:t>
            </a:r>
            <a:endParaRPr lang="en-US" sz="2800" b="1" dirty="0">
              <a:solidFill>
                <a:schemeClr val="accent2"/>
              </a:solidFill>
            </a:endParaRPr>
          </a:p>
          <a:p>
            <a:pPr lvl="1">
              <a:buFont typeface="Wingding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</a:rPr>
              <a:t>3. 如果</a:t>
            </a:r>
            <a:r>
              <a:rPr lang="en-US" sz="2800" dirty="0"/>
              <a:t>发现目的地的条目</a:t>
            </a:r>
            <a:br>
              <a:rPr lang="en-US" sz="2800" dirty="0"/>
            </a:br>
            <a:r>
              <a:rPr lang="en-US" sz="2800" dirty="0">
                <a:solidFill>
                  <a:srgbClr val="000099"/>
                </a:solidFill>
              </a:rPr>
              <a:t>  则{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</a:rPr>
              <a:t>          如果</a:t>
            </a:r>
            <a:r>
              <a:rPr lang="en-US" sz="2800" dirty="0"/>
              <a:t>目的地在该帧到达的段上</a:t>
            </a:r>
            <a:br>
              <a:rPr lang="en-US" sz="2800" dirty="0"/>
            </a:br>
            <a:r>
              <a:rPr lang="en-US" sz="2800" dirty="0">
                <a:solidFill>
                  <a:srgbClr val="000099"/>
                </a:solidFill>
              </a:rPr>
              <a:t>           则</a:t>
            </a:r>
            <a:r>
              <a:rPr lang="en-US" sz="2800" dirty="0"/>
              <a:t>放弃该帧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</a:rPr>
              <a:t>          否则，</a:t>
            </a:r>
            <a:r>
              <a:rPr lang="en-US" sz="2800" dirty="0"/>
              <a:t>在条目所指示的接口上转发帧</a:t>
            </a:r>
          </a:p>
          <a:p>
            <a:pPr lvl="1">
              <a:buFont typeface="Wingding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</a:rPr>
              <a:t>       }</a:t>
            </a:r>
            <a:r>
              <a:rPr lang="en-US" sz="2800" b="1" dirty="0">
                <a:solidFill>
                  <a:schemeClr val="accent2"/>
                </a:solidFill>
              </a:rPr>
              <a:t>   </a:t>
            </a:r>
            <a:endParaRPr lang="en-US" sz="2800" dirty="0"/>
          </a:p>
          <a:p>
            <a:pPr lvl="1">
              <a:buFont typeface="Wingding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</a:rPr>
              <a:t>      else </a:t>
            </a:r>
            <a:r>
              <a:rPr lang="en-US" sz="2800" dirty="0"/>
              <a:t>flood /*在所有的接口上转发，除了到达的接口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互相连接的开关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57</a:t>
            </a:fld>
            <a:endParaRPr lang="en-US" dirty="0"/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33579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kern="0" dirty="0">
                <a:cs typeface="+mn-cs"/>
              </a:rPr>
              <a:t>自学习开关可以连接在一起：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1074693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indent="-3968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800" i="1" u="sng" dirty="0">
                <a:solidFill>
                  <a:srgbClr val="CC0000"/>
                </a:solidFill>
                <a:ea typeface="ＭＳ Ｐゴシック" charset="0"/>
              </a:rPr>
              <a:t>问：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从A到G的发送 - S</a:t>
            </a:r>
            <a:r>
              <a:rPr lang="en-US" sz="2800" baseline="-25000" dirty="0">
                <a:solidFill>
                  <a:srgbClr val="000000"/>
                </a:solidFill>
                <a:ea typeface="ＭＳ Ｐゴシック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如何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知道通过S</a:t>
            </a:r>
            <a:r>
              <a:rPr lang="en-US" sz="2800" baseline="-25000" dirty="0">
                <a:solidFill>
                  <a:srgbClr val="000000"/>
                </a:solidFill>
                <a:ea typeface="ＭＳ Ｐゴシック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和S</a:t>
            </a:r>
            <a:r>
              <a:rPr lang="en-US" sz="2800" baseline="-25000" dirty="0">
                <a:solidFill>
                  <a:srgbClr val="000000"/>
                </a:solidFill>
                <a:ea typeface="ＭＳ Ｐゴシック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转发以G为目的地的帧？</a:t>
            </a:r>
          </a:p>
          <a:p>
            <a:pPr marL="457200" indent="-28733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u="sng" dirty="0">
                <a:solidFill>
                  <a:srgbClr val="CC0000"/>
                </a:solidFill>
                <a:ea typeface="ＭＳ Ｐゴシック" charset="0"/>
              </a:rPr>
              <a:t>答：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自学!(与单开关情况下的效果完全一样!)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5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小型机构网络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58</a:t>
            </a:fld>
            <a:endParaRPr lang="en-US" dirty="0"/>
          </a:p>
        </p:txBody>
      </p:sp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对外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网络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路由器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IP子网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邮件服务器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网络服务器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8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交换机与路由器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59</a:t>
            </a:fld>
            <a:endParaRPr lang="en-US" dirty="0"/>
          </a:p>
        </p:txBody>
      </p:sp>
      <p:sp>
        <p:nvSpPr>
          <p:cNvPr id="221" name="Freeform 3">
            <a:extLst>
              <a:ext uri="{FF2B5EF4-FFF2-40B4-BE49-F238E27FC236}">
                <a16:creationId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应用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运输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网络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链接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身体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网络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链接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身体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链接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身体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i="0" dirty="0">
                <a:solidFill>
                  <a:srgbClr val="000000"/>
                </a:solidFill>
                <a:latin typeface="+mn-lt"/>
                <a:cs typeface="Arial" charset="0"/>
              </a:rPr>
              <a:t>开关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数据报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应用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运输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网络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链接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身体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框架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框架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框架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数据报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id="{C80E33CF-F2F1-8845-97F1-802F89D5CB8B}"/>
              </a:ext>
            </a:extLst>
          </p:cNvPr>
          <p:cNvSpPr txBox="1">
            <a:spLocks/>
          </p:cNvSpPr>
          <p:nvPr/>
        </p:nvSpPr>
        <p:spPr>
          <a:xfrm>
            <a:off x="11274305" y="6462404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solidFill>
                  <a:srgbClr val="000000"/>
                </a:solidFill>
                <a:latin typeface="Tahoma" charset="0"/>
              </a:rPr>
              <a:t> 59</a:t>
            </a:fld>
            <a:endParaRPr lang="en-US" sz="1200" dirty="0">
              <a:solidFill>
                <a:srgbClr val="000000"/>
              </a:solidFill>
              <a:latin typeface="Tahoma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两者都是存储和转发：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8"/>
                </a:solidFill>
              </a:rPr>
              <a:t>路由器</a:t>
            </a:r>
            <a:r>
              <a:rPr lang="en-US" dirty="0">
                <a:solidFill>
                  <a:srgbClr val="CC0000"/>
                </a:solidFill>
              </a:rPr>
              <a:t>：</a:t>
            </a:r>
            <a:r>
              <a:rPr lang="en-US" dirty="0"/>
              <a:t>网络层设备（检查网络层头信息）。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8"/>
                </a:solidFill>
              </a:rPr>
              <a:t>交换机：</a:t>
            </a:r>
            <a:r>
              <a:rPr lang="en-US" dirty="0"/>
              <a:t>链路层设备（检查链路层标头）。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57455" y="3613887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都有转发表：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8"/>
                </a:solidFill>
              </a:rPr>
              <a:t>路由器：</a:t>
            </a:r>
            <a:r>
              <a:rPr lang="en-US" dirty="0"/>
              <a:t>使用路由算法、IP地址计算表格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8"/>
                </a:solidFill>
              </a:rPr>
              <a:t>交换机：</a:t>
            </a:r>
            <a:r>
              <a:rPr lang="en-US" dirty="0"/>
              <a:t>使用泛洪学习转发表，学习，MAC地址 </a:t>
            </a:r>
          </a:p>
        </p:txBody>
      </p: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6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控制器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身体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记忆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6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沟通的接口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控制器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身体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记忆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应用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运输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网络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身体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应用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运输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网络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链接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身体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424" y="4590175"/>
            <a:ext cx="5247083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发送方：</a:t>
            </a:r>
          </a:p>
          <a:p>
            <a:pPr marL="400050" indent="-276225">
              <a:defRPr/>
            </a:pPr>
            <a:r>
              <a:rPr lang="en-US" sz="2400" kern="0" dirty="0"/>
              <a:t>将数据报封装在帧中</a:t>
            </a:r>
          </a:p>
          <a:p>
            <a:pPr marL="400050" indent="-276225">
              <a:defRPr/>
            </a:pPr>
            <a:r>
              <a:rPr lang="en-US" sz="2400" kern="0" dirty="0"/>
              <a:t>增加了错误检查位，可靠的数据传输，流量控制，等等。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664" y="4606063"/>
            <a:ext cx="4829464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接收方：</a:t>
            </a:r>
          </a:p>
          <a:p>
            <a:pPr marL="400050" indent="-276225">
              <a:defRPr/>
            </a:pPr>
            <a:r>
              <a:rPr lang="en-US" sz="2400" kern="0" dirty="0"/>
              <a:t>寻找错误、可靠的数据传输、流量控制等。</a:t>
            </a:r>
          </a:p>
          <a:p>
            <a:pPr marL="400050" indent="-276225">
              <a:defRPr/>
            </a:pPr>
            <a:r>
              <a:rPr lang="en-US" sz="2400" kern="0" dirty="0"/>
              <a:t>提取数据报，传递给接收方的上层机构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链接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链接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数据报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数据报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数据报</a:t>
              </a:r>
            </a:p>
          </p:txBody>
        </p:sp>
      </p:grpSp>
      <p:sp>
        <p:nvSpPr>
          <p:cNvPr id="135" name="Slide Number Placeholder 4">
            <a:extLst>
              <a:ext uri="{FF2B5EF4-FFF2-40B4-BE49-F238E27FC236}">
                <a16:creationId xmlns:a16="http://schemas.microsoft.com/office/drawing/2014/main" id="{B42137AA-2705-A54C-8A5A-83DF24E92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链接层：6- 6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6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92875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527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虚拟局域网（VLANs）：动机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61</a:t>
            </a:fld>
            <a:endParaRPr lang="en-US" dirty="0"/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979209" y="3735832"/>
            <a:ext cx="1068947" cy="512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计算机 </a:t>
            </a:r>
          </a:p>
          <a:p>
            <a:pPr>
              <a:lnSpc>
                <a:spcPct val="85000"/>
              </a:lnSpc>
            </a:pPr>
            <a:r>
              <a:rPr lang="en-US" sz="1600" dirty="0"/>
              <a:t>科学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dirty="0"/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21" name="Group 44">
            <a:extLst>
              <a:ext uri="{FF2B5EF4-FFF2-40B4-BE49-F238E27FC236}">
                <a16:creationId xmlns:a16="http://schemas.microsoft.com/office/drawing/2014/main" id="{118AC0A1-C06E-7343-BF3B-4A24D190561B}"/>
              </a:ext>
            </a:extLst>
          </p:cNvPr>
          <p:cNvGrpSpPr>
            <a:grpSpLocks/>
          </p:cNvGrpSpPr>
          <p:nvPr/>
        </p:nvGrpSpPr>
        <p:grpSpPr bwMode="auto">
          <a:xfrm>
            <a:off x="4647799" y="4698334"/>
            <a:ext cx="388834" cy="356970"/>
            <a:chOff x="-44" y="1473"/>
            <a:chExt cx="981" cy="1105"/>
          </a:xfrm>
        </p:grpSpPr>
        <p:pic>
          <p:nvPicPr>
            <p:cNvPr id="222" name="Picture 45" descr="desktop_computer_stylized_medium">
              <a:extLst>
                <a:ext uri="{FF2B5EF4-FFF2-40B4-BE49-F238E27FC236}">
                  <a16:creationId xmlns:a16="http://schemas.microsoft.com/office/drawing/2014/main" id="{76A3E3D1-49D5-AB43-9DC3-BE2D809B1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7C5EED45-DAF8-4740-90CB-DA0A019416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5" name="Rectangle 3">
            <a:extLst>
              <a:ext uri="{FF2B5EF4-FFF2-40B4-BE49-F238E27FC236}">
                <a16:creationId xmlns:a16="http://schemas.microsoft.com/office/drawing/2014/main" id="{C74D79B8-BA81-D94D-AF07-7D15F971D3CB}"/>
              </a:ext>
            </a:extLst>
          </p:cNvPr>
          <p:cNvSpPr txBox="1">
            <a:spLocks noChangeArrowheads="1"/>
          </p:cNvSpPr>
          <p:nvPr/>
        </p:nvSpPr>
        <p:spPr>
          <a:xfrm>
            <a:off x="6130344" y="1365249"/>
            <a:ext cx="5589431" cy="504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98900-434E-1D40-BAB0-BA6898679488}"/>
              </a:ext>
            </a:extLst>
          </p:cNvPr>
          <p:cNvSpPr txBox="1"/>
          <p:nvPr/>
        </p:nvSpPr>
        <p:spPr>
          <a:xfrm>
            <a:off x="785611" y="1262130"/>
            <a:ext cx="10521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00A8"/>
                </a:solidFill>
              </a:rPr>
              <a:t>问：</a:t>
            </a:r>
            <a:r>
              <a:rPr lang="en-US" sz="2800" dirty="0"/>
              <a:t>当局域网规模扩大，用户改变连接点时会发生什么？</a:t>
            </a:r>
          </a:p>
        </p:txBody>
      </p:sp>
      <p:sp>
        <p:nvSpPr>
          <p:cNvPr id="226" name="Rectangle 3">
            <a:extLst>
              <a:ext uri="{FF2B5EF4-FFF2-40B4-BE49-F238E27FC236}">
                <a16:creationId xmlns:a16="http://schemas.microsoft.com/office/drawing/2014/main" id="{B5E87D09-B4E1-9944-B1E2-83C4CDFFD608}"/>
              </a:ext>
            </a:extLst>
          </p:cNvPr>
          <p:cNvSpPr txBox="1">
            <a:spLocks noChangeArrowheads="1"/>
          </p:cNvSpPr>
          <p:nvPr/>
        </p:nvSpPr>
        <p:spPr>
          <a:xfrm>
            <a:off x="6001555" y="1957589"/>
            <a:ext cx="5782614" cy="258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None/>
              <a:defRPr/>
            </a:pPr>
            <a:r>
              <a:rPr lang="en-US" dirty="0">
                <a:solidFill>
                  <a:srgbClr val="0000A8"/>
                </a:solidFill>
              </a:rPr>
              <a:t>单一广播域：</a:t>
            </a:r>
          </a:p>
          <a:p>
            <a:pPr marL="576263" lvl="1" indent="-230188">
              <a:buFont typeface="Wingdings" pitchFamily="2" charset="2"/>
              <a:buChar char="§"/>
              <a:defRPr/>
            </a:pPr>
            <a:r>
              <a:rPr lang="en-US" sz="2600" i="1" dirty="0">
                <a:solidFill>
                  <a:srgbClr val="0000A8"/>
                </a:solidFill>
              </a:rPr>
              <a:t>缩放：</a:t>
            </a:r>
            <a:r>
              <a:rPr lang="en-US" sz="2600" dirty="0"/>
              <a:t>所有第二层广播流量（ARP、DHCP、未知MAC）必须穿过整个局域网 </a:t>
            </a:r>
          </a:p>
          <a:p>
            <a:pPr marL="576263" lvl="1" indent="-230188">
              <a:buFont typeface="Wingdings" pitchFamily="2" charset="2"/>
              <a:buChar char="§"/>
              <a:defRPr/>
            </a:pPr>
            <a:r>
              <a:rPr lang="en-US" sz="2600" dirty="0"/>
              <a:t>效率、安全</a:t>
            </a:r>
            <a:r>
              <a:rPr lang="en-US" sz="2600"/>
              <a:t>、隐私问题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516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455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虚拟局域网（VLANs）：动机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62</a:t>
            </a:fld>
            <a:endParaRPr lang="en-US" dirty="0"/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19CCB5A-F7A6-3041-8DED-98B562399C29}"/>
              </a:ext>
            </a:extLst>
          </p:cNvPr>
          <p:cNvSpPr txBox="1">
            <a:spLocks noChangeArrowheads="1"/>
          </p:cNvSpPr>
          <p:nvPr/>
        </p:nvSpPr>
        <p:spPr>
          <a:xfrm>
            <a:off x="6284890" y="4378817"/>
            <a:ext cx="5589431" cy="232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行政问题：</a:t>
            </a:r>
            <a:endParaRPr lang="en-US" dirty="0"/>
          </a:p>
          <a:p>
            <a:pPr marL="346075" indent="-282575">
              <a:defRPr/>
            </a:pPr>
            <a:r>
              <a:rPr lang="en-US" sz="2600" dirty="0"/>
              <a:t>CS用户将办公室搬到EE - </a:t>
            </a:r>
            <a:r>
              <a:rPr lang="en-US" sz="2600" i="1" dirty="0">
                <a:solidFill>
                  <a:srgbClr val="0000A8"/>
                </a:solidFill>
              </a:rPr>
              <a:t>物理上</a:t>
            </a:r>
            <a:r>
              <a:rPr lang="en-US" sz="2600" dirty="0"/>
              <a:t>连接到EE交换机，但希望保持</a:t>
            </a:r>
            <a:r>
              <a:rPr lang="en-US" sz="2600" i="1" dirty="0">
                <a:solidFill>
                  <a:srgbClr val="0000A8"/>
                </a:solidFill>
              </a:rPr>
              <a:t>逻辑上</a:t>
            </a:r>
            <a:r>
              <a:rPr lang="en-US" sz="2600" dirty="0"/>
              <a:t>连接到CS交换机</a:t>
            </a:r>
          </a:p>
          <a:p>
            <a:pPr marL="130175" indent="0">
              <a:buNone/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5" name="Line 22">
            <a:extLst>
              <a:ext uri="{FF2B5EF4-FFF2-40B4-BE49-F238E27FC236}">
                <a16:creationId xmlns:a16="http://schemas.microsoft.com/office/drawing/2014/main" id="{0819FCB6-D17A-F548-A572-089E84081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2884" y="4811498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238E296-799C-104B-9D2A-5B14B9D6E997}"/>
              </a:ext>
            </a:extLst>
          </p:cNvPr>
          <p:cNvSpPr/>
          <p:nvPr/>
        </p:nvSpPr>
        <p:spPr>
          <a:xfrm>
            <a:off x="3789045" y="4034790"/>
            <a:ext cx="1415415" cy="1343025"/>
          </a:xfrm>
          <a:prstGeom prst="ellipse">
            <a:avLst/>
          </a:prstGeom>
          <a:noFill/>
          <a:ln w="19050">
            <a:solidFill>
              <a:srgbClr val="0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3E46E3-5EEE-1249-846B-83D8E9F883A8}"/>
              </a:ext>
            </a:extLst>
          </p:cNvPr>
          <p:cNvSpPr/>
          <p:nvPr/>
        </p:nvSpPr>
        <p:spPr>
          <a:xfrm rot="1109789">
            <a:off x="775631" y="4032587"/>
            <a:ext cx="1945861" cy="133572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979209" y="3735832"/>
            <a:ext cx="1068947" cy="512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计算机 </a:t>
            </a:r>
          </a:p>
          <a:p>
            <a:pPr>
              <a:lnSpc>
                <a:spcPct val="85000"/>
              </a:lnSpc>
            </a:pPr>
            <a:r>
              <a:rPr lang="en-US" sz="1600" dirty="0"/>
              <a:t>科学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dirty="0"/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0C12D-791A-7C43-97DF-19F78F6E6F59}"/>
              </a:ext>
            </a:extLst>
          </p:cNvPr>
          <p:cNvGrpSpPr/>
          <p:nvPr/>
        </p:nvGrpSpPr>
        <p:grpSpPr>
          <a:xfrm>
            <a:off x="1720833" y="3315547"/>
            <a:ext cx="3403617" cy="1758103"/>
            <a:chOff x="1720833" y="3315547"/>
            <a:chExt cx="3403617" cy="17581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47139A-F594-B04E-B78D-A318DF9F601B}"/>
                </a:ext>
              </a:extLst>
            </p:cNvPr>
            <p:cNvGrpSpPr/>
            <p:nvPr/>
          </p:nvGrpSpPr>
          <p:grpSpPr>
            <a:xfrm>
              <a:off x="4692650" y="4630977"/>
              <a:ext cx="431800" cy="442673"/>
              <a:chOff x="4692650" y="4630977"/>
              <a:chExt cx="431800" cy="44267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359C1-18FC-7B46-9593-FA90AF3DE450}"/>
                  </a:ext>
                </a:extLst>
              </p:cNvPr>
              <p:cNvSpPr/>
              <p:nvPr/>
            </p:nvSpPr>
            <p:spPr>
              <a:xfrm>
                <a:off x="4692650" y="4654550"/>
                <a:ext cx="431800" cy="419100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9D692-EA7A-D04C-BBFE-C84313A8C55F}"/>
                  </a:ext>
                </a:extLst>
              </p:cNvPr>
              <p:cNvSpPr/>
              <p:nvPr/>
            </p:nvSpPr>
            <p:spPr>
              <a:xfrm rot="1672634">
                <a:off x="4708332" y="4630977"/>
                <a:ext cx="100405" cy="275301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D28509-F617-F84F-9927-F274B4E6008F}"/>
                </a:ext>
              </a:extLst>
            </p:cNvPr>
            <p:cNvGrpSpPr/>
            <p:nvPr/>
          </p:nvGrpSpPr>
          <p:grpSpPr>
            <a:xfrm>
              <a:off x="1720833" y="3315547"/>
              <a:ext cx="3138635" cy="1350613"/>
              <a:chOff x="1720833" y="3315547"/>
              <a:chExt cx="3138635" cy="13506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4B625D-8128-5940-A225-2922C6D629EE}"/>
                  </a:ext>
                </a:extLst>
              </p:cNvPr>
              <p:cNvSpPr/>
              <p:nvPr/>
            </p:nvSpPr>
            <p:spPr>
              <a:xfrm rot="959039">
                <a:off x="1720833" y="4041748"/>
                <a:ext cx="595424" cy="136164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9858C4E2-CD6B-204D-A889-E8BC78094E5C}"/>
                  </a:ext>
                </a:extLst>
              </p:cNvPr>
              <p:cNvSpPr/>
              <p:nvPr/>
            </p:nvSpPr>
            <p:spPr>
              <a:xfrm>
                <a:off x="1831800" y="3315547"/>
                <a:ext cx="3027668" cy="1350613"/>
              </a:xfrm>
              <a:custGeom>
                <a:avLst/>
                <a:gdLst>
                  <a:gd name="connsiteX0" fmla="*/ 2579570 w 2579570"/>
                  <a:gd name="connsiteY0" fmla="*/ 1087655 h 1087655"/>
                  <a:gd name="connsiteX1" fmla="*/ 2314876 w 2579570"/>
                  <a:gd name="connsiteY1" fmla="*/ 774834 h 1087655"/>
                  <a:gd name="connsiteX2" fmla="*/ 1525604 w 2579570"/>
                  <a:gd name="connsiteY2" fmla="*/ 28876 h 1087655"/>
                  <a:gd name="connsiteX3" fmla="*/ 322446 w 2579570"/>
                  <a:gd name="connsiteY3" fmla="*/ 0 h 1087655"/>
                  <a:gd name="connsiteX4" fmla="*/ 0 w 2579570"/>
                  <a:gd name="connsiteY4" fmla="*/ 250257 h 1087655"/>
                  <a:gd name="connsiteX5" fmla="*/ 158817 w 2579570"/>
                  <a:gd name="connsiteY5" fmla="*/ 409074 h 1087655"/>
                  <a:gd name="connsiteX0" fmla="*/ 2579570 w 2579570"/>
                  <a:gd name="connsiteY0" fmla="*/ 1136124 h 1136124"/>
                  <a:gd name="connsiteX1" fmla="*/ 2314876 w 2579570"/>
                  <a:gd name="connsiteY1" fmla="*/ 823303 h 1136124"/>
                  <a:gd name="connsiteX2" fmla="*/ 1525604 w 2579570"/>
                  <a:gd name="connsiteY2" fmla="*/ 77345 h 1136124"/>
                  <a:gd name="connsiteX3" fmla="*/ 322446 w 2579570"/>
                  <a:gd name="connsiteY3" fmla="*/ 48469 h 1136124"/>
                  <a:gd name="connsiteX4" fmla="*/ 0 w 2579570"/>
                  <a:gd name="connsiteY4" fmla="*/ 298726 h 1136124"/>
                  <a:gd name="connsiteX5" fmla="*/ 158817 w 2579570"/>
                  <a:gd name="connsiteY5" fmla="*/ 457543 h 1136124"/>
                  <a:gd name="connsiteX0" fmla="*/ 2579570 w 2579570"/>
                  <a:gd name="connsiteY0" fmla="*/ 1152990 h 1152990"/>
                  <a:gd name="connsiteX1" fmla="*/ 2314876 w 2579570"/>
                  <a:gd name="connsiteY1" fmla="*/ 840169 h 1152990"/>
                  <a:gd name="connsiteX2" fmla="*/ 1525604 w 2579570"/>
                  <a:gd name="connsiteY2" fmla="*/ 94211 h 1152990"/>
                  <a:gd name="connsiteX3" fmla="*/ 322446 w 2579570"/>
                  <a:gd name="connsiteY3" fmla="*/ 65335 h 1152990"/>
                  <a:gd name="connsiteX4" fmla="*/ 0 w 2579570"/>
                  <a:gd name="connsiteY4" fmla="*/ 315592 h 1152990"/>
                  <a:gd name="connsiteX5" fmla="*/ 158817 w 2579570"/>
                  <a:gd name="connsiteY5" fmla="*/ 474409 h 1152990"/>
                  <a:gd name="connsiteX0" fmla="*/ 2609416 w 2609416"/>
                  <a:gd name="connsiteY0" fmla="*/ 1152990 h 1152990"/>
                  <a:gd name="connsiteX1" fmla="*/ 2344722 w 2609416"/>
                  <a:gd name="connsiteY1" fmla="*/ 840169 h 1152990"/>
                  <a:gd name="connsiteX2" fmla="*/ 1555450 w 2609416"/>
                  <a:gd name="connsiteY2" fmla="*/ 94211 h 1152990"/>
                  <a:gd name="connsiteX3" fmla="*/ 352292 w 2609416"/>
                  <a:gd name="connsiteY3" fmla="*/ 65335 h 1152990"/>
                  <a:gd name="connsiteX4" fmla="*/ 29846 w 2609416"/>
                  <a:gd name="connsiteY4" fmla="*/ 315592 h 1152990"/>
                  <a:gd name="connsiteX5" fmla="*/ 188663 w 2609416"/>
                  <a:gd name="connsiteY5" fmla="*/ 474409 h 1152990"/>
                  <a:gd name="connsiteX0" fmla="*/ 2580324 w 2580324"/>
                  <a:gd name="connsiteY0" fmla="*/ 1152990 h 1152990"/>
                  <a:gd name="connsiteX1" fmla="*/ 2315630 w 2580324"/>
                  <a:gd name="connsiteY1" fmla="*/ 840169 h 1152990"/>
                  <a:gd name="connsiteX2" fmla="*/ 1526358 w 2580324"/>
                  <a:gd name="connsiteY2" fmla="*/ 94211 h 1152990"/>
                  <a:gd name="connsiteX3" fmla="*/ 323200 w 2580324"/>
                  <a:gd name="connsiteY3" fmla="*/ 65335 h 1152990"/>
                  <a:gd name="connsiteX4" fmla="*/ 754 w 2580324"/>
                  <a:gd name="connsiteY4" fmla="*/ 315592 h 1152990"/>
                  <a:gd name="connsiteX5" fmla="*/ 159571 w 2580324"/>
                  <a:gd name="connsiteY5" fmla="*/ 474409 h 1152990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23846 h 1123846"/>
                  <a:gd name="connsiteX1" fmla="*/ 2277458 w 2542152"/>
                  <a:gd name="connsiteY1" fmla="*/ 811025 h 1123846"/>
                  <a:gd name="connsiteX2" fmla="*/ 1488186 w 2542152"/>
                  <a:gd name="connsiteY2" fmla="*/ 65067 h 1123846"/>
                  <a:gd name="connsiteX3" fmla="*/ 309091 w 2542152"/>
                  <a:gd name="connsiteY3" fmla="*/ 65067 h 1123846"/>
                  <a:gd name="connsiteX4" fmla="*/ 1083 w 2542152"/>
                  <a:gd name="connsiteY4" fmla="*/ 300886 h 1123846"/>
                  <a:gd name="connsiteX5" fmla="*/ 121399 w 2542152"/>
                  <a:gd name="connsiteY5" fmla="*/ 445265 h 1123846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0089 h 1120089"/>
                  <a:gd name="connsiteX1" fmla="*/ 2277458 w 2542152"/>
                  <a:gd name="connsiteY1" fmla="*/ 807268 h 1120089"/>
                  <a:gd name="connsiteX2" fmla="*/ 1488186 w 2542152"/>
                  <a:gd name="connsiteY2" fmla="*/ 61310 h 1120089"/>
                  <a:gd name="connsiteX3" fmla="*/ 328342 w 2542152"/>
                  <a:gd name="connsiteY3" fmla="*/ 80560 h 1120089"/>
                  <a:gd name="connsiteX4" fmla="*/ 1083 w 2542152"/>
                  <a:gd name="connsiteY4" fmla="*/ 297129 h 1120089"/>
                  <a:gd name="connsiteX5" fmla="*/ 121399 w 2542152"/>
                  <a:gd name="connsiteY5" fmla="*/ 441508 h 1120089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6253 h 1096253"/>
                  <a:gd name="connsiteX1" fmla="*/ 2277458 w 2542152"/>
                  <a:gd name="connsiteY1" fmla="*/ 783432 h 1096253"/>
                  <a:gd name="connsiteX2" fmla="*/ 1353432 w 2542152"/>
                  <a:gd name="connsiteY2" fmla="*/ 27849 h 1096253"/>
                  <a:gd name="connsiteX3" fmla="*/ 328342 w 2542152"/>
                  <a:gd name="connsiteY3" fmla="*/ 56724 h 1096253"/>
                  <a:gd name="connsiteX4" fmla="*/ 1083 w 2542152"/>
                  <a:gd name="connsiteY4" fmla="*/ 273293 h 1096253"/>
                  <a:gd name="connsiteX5" fmla="*/ 121399 w 2542152"/>
                  <a:gd name="connsiteY5" fmla="*/ 417672 h 1096253"/>
                  <a:gd name="connsiteX0" fmla="*/ 2542152 w 2542152"/>
                  <a:gd name="connsiteY0" fmla="*/ 1110529 h 1110529"/>
                  <a:gd name="connsiteX1" fmla="*/ 2277458 w 2542152"/>
                  <a:gd name="connsiteY1" fmla="*/ 797708 h 1110529"/>
                  <a:gd name="connsiteX2" fmla="*/ 1353432 w 2542152"/>
                  <a:gd name="connsiteY2" fmla="*/ 42125 h 1110529"/>
                  <a:gd name="connsiteX3" fmla="*/ 328342 w 2542152"/>
                  <a:gd name="connsiteY3" fmla="*/ 71000 h 1110529"/>
                  <a:gd name="connsiteX4" fmla="*/ 1083 w 2542152"/>
                  <a:gd name="connsiteY4" fmla="*/ 287569 h 1110529"/>
                  <a:gd name="connsiteX5" fmla="*/ 121399 w 2542152"/>
                  <a:gd name="connsiteY5" fmla="*/ 431948 h 1110529"/>
                  <a:gd name="connsiteX0" fmla="*/ 2542152 w 2542152"/>
                  <a:gd name="connsiteY0" fmla="*/ 1144442 h 1144442"/>
                  <a:gd name="connsiteX1" fmla="*/ 2277458 w 2542152"/>
                  <a:gd name="connsiteY1" fmla="*/ 831621 h 1144442"/>
                  <a:gd name="connsiteX2" fmla="*/ 1353432 w 2542152"/>
                  <a:gd name="connsiteY2" fmla="*/ 76038 h 1144442"/>
                  <a:gd name="connsiteX3" fmla="*/ 309091 w 2542152"/>
                  <a:gd name="connsiteY3" fmla="*/ 95288 h 1144442"/>
                  <a:gd name="connsiteX4" fmla="*/ 1083 w 2542152"/>
                  <a:gd name="connsiteY4" fmla="*/ 321482 h 1144442"/>
                  <a:gd name="connsiteX5" fmla="*/ 121399 w 2542152"/>
                  <a:gd name="connsiteY5" fmla="*/ 465861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9067 w 2549067"/>
                  <a:gd name="connsiteY0" fmla="*/ 1144442 h 1144442"/>
                  <a:gd name="connsiteX1" fmla="*/ 2284373 w 2549067"/>
                  <a:gd name="connsiteY1" fmla="*/ 831621 h 1144442"/>
                  <a:gd name="connsiteX2" fmla="*/ 1360347 w 2549067"/>
                  <a:gd name="connsiteY2" fmla="*/ 76038 h 1144442"/>
                  <a:gd name="connsiteX3" fmla="*/ 316006 w 2549067"/>
                  <a:gd name="connsiteY3" fmla="*/ 95288 h 1144442"/>
                  <a:gd name="connsiteX4" fmla="*/ 7998 w 2549067"/>
                  <a:gd name="connsiteY4" fmla="*/ 321482 h 1144442"/>
                  <a:gd name="connsiteX5" fmla="*/ 147564 w 2549067"/>
                  <a:gd name="connsiteY5" fmla="*/ 470674 h 1144442"/>
                  <a:gd name="connsiteX0" fmla="*/ 2530309 w 2530309"/>
                  <a:gd name="connsiteY0" fmla="*/ 1126668 h 1126668"/>
                  <a:gd name="connsiteX1" fmla="*/ 2265615 w 2530309"/>
                  <a:gd name="connsiteY1" fmla="*/ 813847 h 1126668"/>
                  <a:gd name="connsiteX2" fmla="*/ 1341589 w 2530309"/>
                  <a:gd name="connsiteY2" fmla="*/ 58264 h 1126668"/>
                  <a:gd name="connsiteX3" fmla="*/ 297248 w 2530309"/>
                  <a:gd name="connsiteY3" fmla="*/ 77514 h 1126668"/>
                  <a:gd name="connsiteX4" fmla="*/ 9118 w 2530309"/>
                  <a:gd name="connsiteY4" fmla="*/ 290455 h 1126668"/>
                  <a:gd name="connsiteX5" fmla="*/ 128806 w 2530309"/>
                  <a:gd name="connsiteY5" fmla="*/ 452900 h 1126668"/>
                  <a:gd name="connsiteX0" fmla="*/ 2536092 w 2536092"/>
                  <a:gd name="connsiteY0" fmla="*/ 1126668 h 1126668"/>
                  <a:gd name="connsiteX1" fmla="*/ 2271398 w 2536092"/>
                  <a:gd name="connsiteY1" fmla="*/ 813847 h 1126668"/>
                  <a:gd name="connsiteX2" fmla="*/ 1347372 w 2536092"/>
                  <a:gd name="connsiteY2" fmla="*/ 58264 h 1126668"/>
                  <a:gd name="connsiteX3" fmla="*/ 303031 w 2536092"/>
                  <a:gd name="connsiteY3" fmla="*/ 77514 h 1126668"/>
                  <a:gd name="connsiteX4" fmla="*/ 14901 w 2536092"/>
                  <a:gd name="connsiteY4" fmla="*/ 290455 h 1126668"/>
                  <a:gd name="connsiteX5" fmla="*/ 134589 w 2536092"/>
                  <a:gd name="connsiteY5" fmla="*/ 452900 h 1126668"/>
                  <a:gd name="connsiteX0" fmla="*/ 2529676 w 2529676"/>
                  <a:gd name="connsiteY0" fmla="*/ 1119023 h 1119023"/>
                  <a:gd name="connsiteX1" fmla="*/ 2264982 w 2529676"/>
                  <a:gd name="connsiteY1" fmla="*/ 806202 h 1119023"/>
                  <a:gd name="connsiteX2" fmla="*/ 1340956 w 2529676"/>
                  <a:gd name="connsiteY2" fmla="*/ 50619 h 1119023"/>
                  <a:gd name="connsiteX3" fmla="*/ 362875 w 2529676"/>
                  <a:gd name="connsiteY3" fmla="*/ 93060 h 1119023"/>
                  <a:gd name="connsiteX4" fmla="*/ 8485 w 2529676"/>
                  <a:gd name="connsiteY4" fmla="*/ 282810 h 1119023"/>
                  <a:gd name="connsiteX5" fmla="*/ 128173 w 2529676"/>
                  <a:gd name="connsiteY5" fmla="*/ 445255 h 1119023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19728 h 1119728"/>
                  <a:gd name="connsiteX1" fmla="*/ 2158965 w 2529676"/>
                  <a:gd name="connsiteY1" fmla="*/ 717455 h 1119728"/>
                  <a:gd name="connsiteX2" fmla="*/ 1340956 w 2529676"/>
                  <a:gd name="connsiteY2" fmla="*/ 51324 h 1119728"/>
                  <a:gd name="connsiteX3" fmla="*/ 362875 w 2529676"/>
                  <a:gd name="connsiteY3" fmla="*/ 93765 h 1119728"/>
                  <a:gd name="connsiteX4" fmla="*/ 8485 w 2529676"/>
                  <a:gd name="connsiteY4" fmla="*/ 283515 h 1119728"/>
                  <a:gd name="connsiteX5" fmla="*/ 128173 w 2529676"/>
                  <a:gd name="connsiteY5" fmla="*/ 445960 h 1119728"/>
                  <a:gd name="connsiteX0" fmla="*/ 2725145 w 2725145"/>
                  <a:gd name="connsiteY0" fmla="*/ 1030276 h 1030276"/>
                  <a:gd name="connsiteX1" fmla="*/ 2158965 w 2725145"/>
                  <a:gd name="connsiteY1" fmla="*/ 717455 h 1030276"/>
                  <a:gd name="connsiteX2" fmla="*/ 1340956 w 2725145"/>
                  <a:gd name="connsiteY2" fmla="*/ 51324 h 1030276"/>
                  <a:gd name="connsiteX3" fmla="*/ 362875 w 2725145"/>
                  <a:gd name="connsiteY3" fmla="*/ 93765 h 1030276"/>
                  <a:gd name="connsiteX4" fmla="*/ 8485 w 2725145"/>
                  <a:gd name="connsiteY4" fmla="*/ 283515 h 1030276"/>
                  <a:gd name="connsiteX5" fmla="*/ 128173 w 2725145"/>
                  <a:gd name="connsiteY5" fmla="*/ 445960 h 1030276"/>
                  <a:gd name="connsiteX0" fmla="*/ 2725145 w 2725145"/>
                  <a:gd name="connsiteY0" fmla="*/ 1030276 h 1036939"/>
                  <a:gd name="connsiteX1" fmla="*/ 2158965 w 2725145"/>
                  <a:gd name="connsiteY1" fmla="*/ 717455 h 1036939"/>
                  <a:gd name="connsiteX2" fmla="*/ 1340956 w 2725145"/>
                  <a:gd name="connsiteY2" fmla="*/ 51324 h 1036939"/>
                  <a:gd name="connsiteX3" fmla="*/ 362875 w 2725145"/>
                  <a:gd name="connsiteY3" fmla="*/ 93765 h 1036939"/>
                  <a:gd name="connsiteX4" fmla="*/ 8485 w 2725145"/>
                  <a:gd name="connsiteY4" fmla="*/ 283515 h 1036939"/>
                  <a:gd name="connsiteX5" fmla="*/ 128173 w 2725145"/>
                  <a:gd name="connsiteY5" fmla="*/ 445960 h 1036939"/>
                  <a:gd name="connsiteX0" fmla="*/ 2705267 w 2705267"/>
                  <a:gd name="connsiteY0" fmla="*/ 1026963 h 1033700"/>
                  <a:gd name="connsiteX1" fmla="*/ 2158965 w 2705267"/>
                  <a:gd name="connsiteY1" fmla="*/ 717455 h 1033700"/>
                  <a:gd name="connsiteX2" fmla="*/ 1340956 w 2705267"/>
                  <a:gd name="connsiteY2" fmla="*/ 51324 h 1033700"/>
                  <a:gd name="connsiteX3" fmla="*/ 362875 w 2705267"/>
                  <a:gd name="connsiteY3" fmla="*/ 93765 h 1033700"/>
                  <a:gd name="connsiteX4" fmla="*/ 8485 w 2705267"/>
                  <a:gd name="connsiteY4" fmla="*/ 283515 h 1033700"/>
                  <a:gd name="connsiteX5" fmla="*/ 128173 w 2705267"/>
                  <a:gd name="connsiteY5" fmla="*/ 445960 h 1033700"/>
                  <a:gd name="connsiteX0" fmla="*/ 2705267 w 2705267"/>
                  <a:gd name="connsiteY0" fmla="*/ 1026963 h 1036028"/>
                  <a:gd name="connsiteX1" fmla="*/ 2158965 w 2705267"/>
                  <a:gd name="connsiteY1" fmla="*/ 717455 h 1036028"/>
                  <a:gd name="connsiteX2" fmla="*/ 1340956 w 2705267"/>
                  <a:gd name="connsiteY2" fmla="*/ 51324 h 1036028"/>
                  <a:gd name="connsiteX3" fmla="*/ 362875 w 2705267"/>
                  <a:gd name="connsiteY3" fmla="*/ 93765 h 1036028"/>
                  <a:gd name="connsiteX4" fmla="*/ 8485 w 2705267"/>
                  <a:gd name="connsiteY4" fmla="*/ 283515 h 1036028"/>
                  <a:gd name="connsiteX5" fmla="*/ 128173 w 2705267"/>
                  <a:gd name="connsiteY5" fmla="*/ 445960 h 1036028"/>
                  <a:gd name="connsiteX0" fmla="*/ 2899345 w 2899345"/>
                  <a:gd name="connsiteY0" fmla="*/ 1026963 h 1036028"/>
                  <a:gd name="connsiteX1" fmla="*/ 2353043 w 2899345"/>
                  <a:gd name="connsiteY1" fmla="*/ 717455 h 1036028"/>
                  <a:gd name="connsiteX2" fmla="*/ 1535034 w 2899345"/>
                  <a:gd name="connsiteY2" fmla="*/ 51324 h 1036028"/>
                  <a:gd name="connsiteX3" fmla="*/ 556953 w 2899345"/>
                  <a:gd name="connsiteY3" fmla="*/ 93765 h 1036028"/>
                  <a:gd name="connsiteX4" fmla="*/ 202563 w 2899345"/>
                  <a:gd name="connsiteY4" fmla="*/ 283515 h 1036028"/>
                  <a:gd name="connsiteX5" fmla="*/ 10825 w 2899345"/>
                  <a:gd name="connsiteY5" fmla="*/ 442646 h 1036028"/>
                  <a:gd name="connsiteX0" fmla="*/ 2888520 w 2888520"/>
                  <a:gd name="connsiteY0" fmla="*/ 1026963 h 1036028"/>
                  <a:gd name="connsiteX1" fmla="*/ 2342218 w 2888520"/>
                  <a:gd name="connsiteY1" fmla="*/ 717455 h 1036028"/>
                  <a:gd name="connsiteX2" fmla="*/ 1524209 w 2888520"/>
                  <a:gd name="connsiteY2" fmla="*/ 51324 h 1036028"/>
                  <a:gd name="connsiteX3" fmla="*/ 546128 w 2888520"/>
                  <a:gd name="connsiteY3" fmla="*/ 93765 h 1036028"/>
                  <a:gd name="connsiteX4" fmla="*/ 191738 w 2888520"/>
                  <a:gd name="connsiteY4" fmla="*/ 283515 h 1036028"/>
                  <a:gd name="connsiteX5" fmla="*/ 0 w 2888520"/>
                  <a:gd name="connsiteY5" fmla="*/ 442646 h 1036028"/>
                  <a:gd name="connsiteX0" fmla="*/ 2888520 w 2888520"/>
                  <a:gd name="connsiteY0" fmla="*/ 1025382 h 1034447"/>
                  <a:gd name="connsiteX1" fmla="*/ 2342218 w 2888520"/>
                  <a:gd name="connsiteY1" fmla="*/ 715874 h 1034447"/>
                  <a:gd name="connsiteX2" fmla="*/ 1524209 w 2888520"/>
                  <a:gd name="connsiteY2" fmla="*/ 49743 h 1034447"/>
                  <a:gd name="connsiteX3" fmla="*/ 546128 w 2888520"/>
                  <a:gd name="connsiteY3" fmla="*/ 92184 h 1034447"/>
                  <a:gd name="connsiteX4" fmla="*/ 0 w 2888520"/>
                  <a:gd name="connsiteY4" fmla="*/ 441065 h 1034447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5504 h 1034569"/>
                  <a:gd name="connsiteX1" fmla="*/ 2405166 w 2951468"/>
                  <a:gd name="connsiteY1" fmla="*/ 715996 h 1034569"/>
                  <a:gd name="connsiteX2" fmla="*/ 1587157 w 2951468"/>
                  <a:gd name="connsiteY2" fmla="*/ 49865 h 1034569"/>
                  <a:gd name="connsiteX3" fmla="*/ 662085 w 2951468"/>
                  <a:gd name="connsiteY3" fmla="*/ 88993 h 1034569"/>
                  <a:gd name="connsiteX4" fmla="*/ 0 w 2951468"/>
                  <a:gd name="connsiteY4" fmla="*/ 414683 h 1034569"/>
                  <a:gd name="connsiteX0" fmla="*/ 2951468 w 2951468"/>
                  <a:gd name="connsiteY0" fmla="*/ 1029589 h 1038654"/>
                  <a:gd name="connsiteX1" fmla="*/ 2405166 w 2951468"/>
                  <a:gd name="connsiteY1" fmla="*/ 720081 h 1038654"/>
                  <a:gd name="connsiteX2" fmla="*/ 1587157 w 2951468"/>
                  <a:gd name="connsiteY2" fmla="*/ 53950 h 1038654"/>
                  <a:gd name="connsiteX3" fmla="*/ 662085 w 2951468"/>
                  <a:gd name="connsiteY3" fmla="*/ 93078 h 1038654"/>
                  <a:gd name="connsiteX4" fmla="*/ 0 w 2951468"/>
                  <a:gd name="connsiteY4" fmla="*/ 418768 h 1038654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30600 h 1039665"/>
                  <a:gd name="connsiteX1" fmla="*/ 2481366 w 3027668"/>
                  <a:gd name="connsiteY1" fmla="*/ 721092 h 1039665"/>
                  <a:gd name="connsiteX2" fmla="*/ 1663357 w 3027668"/>
                  <a:gd name="connsiteY2" fmla="*/ 54961 h 1039665"/>
                  <a:gd name="connsiteX3" fmla="*/ 738285 w 3027668"/>
                  <a:gd name="connsiteY3" fmla="*/ 94089 h 1039665"/>
                  <a:gd name="connsiteX4" fmla="*/ 0 w 3027668"/>
                  <a:gd name="connsiteY4" fmla="*/ 403214 h 1039665"/>
                  <a:gd name="connsiteX0" fmla="*/ 3027668 w 3027668"/>
                  <a:gd name="connsiteY0" fmla="*/ 1025634 h 1034699"/>
                  <a:gd name="connsiteX1" fmla="*/ 2481366 w 3027668"/>
                  <a:gd name="connsiteY1" fmla="*/ 716126 h 1034699"/>
                  <a:gd name="connsiteX2" fmla="*/ 1663357 w 3027668"/>
                  <a:gd name="connsiteY2" fmla="*/ 49995 h 1034699"/>
                  <a:gd name="connsiteX3" fmla="*/ 738285 w 3027668"/>
                  <a:gd name="connsiteY3" fmla="*/ 89123 h 1034699"/>
                  <a:gd name="connsiteX4" fmla="*/ 0 w 3027668"/>
                  <a:gd name="connsiteY4" fmla="*/ 398248 h 1034699"/>
                  <a:gd name="connsiteX0" fmla="*/ 3027668 w 3027668"/>
                  <a:gd name="connsiteY0" fmla="*/ 1284460 h 1293525"/>
                  <a:gd name="connsiteX1" fmla="*/ 2481366 w 3027668"/>
                  <a:gd name="connsiteY1" fmla="*/ 974952 h 1293525"/>
                  <a:gd name="connsiteX2" fmla="*/ 1638810 w 3027668"/>
                  <a:gd name="connsiteY2" fmla="*/ 20387 h 1293525"/>
                  <a:gd name="connsiteX3" fmla="*/ 738285 w 3027668"/>
                  <a:gd name="connsiteY3" fmla="*/ 347949 h 1293525"/>
                  <a:gd name="connsiteX4" fmla="*/ 0 w 3027668"/>
                  <a:gd name="connsiteY4" fmla="*/ 657074 h 1293525"/>
                  <a:gd name="connsiteX0" fmla="*/ 3027668 w 3027668"/>
                  <a:gd name="connsiteY0" fmla="*/ 1382978 h 1392043"/>
                  <a:gd name="connsiteX1" fmla="*/ 2481366 w 3027668"/>
                  <a:gd name="connsiteY1" fmla="*/ 1073470 h 1392043"/>
                  <a:gd name="connsiteX2" fmla="*/ 1638810 w 3027668"/>
                  <a:gd name="connsiteY2" fmla="*/ 118905 h 1392043"/>
                  <a:gd name="connsiteX3" fmla="*/ 953076 w 3027668"/>
                  <a:gd name="connsiteY3" fmla="*/ 84389 h 1392043"/>
                  <a:gd name="connsiteX4" fmla="*/ 0 w 3027668"/>
                  <a:gd name="connsiteY4" fmla="*/ 755592 h 1392043"/>
                  <a:gd name="connsiteX0" fmla="*/ 3027668 w 3027668"/>
                  <a:gd name="connsiteY0" fmla="*/ 1451427 h 1460492"/>
                  <a:gd name="connsiteX1" fmla="*/ 2481366 w 3027668"/>
                  <a:gd name="connsiteY1" fmla="*/ 1141919 h 1460492"/>
                  <a:gd name="connsiteX2" fmla="*/ 1577440 w 3027668"/>
                  <a:gd name="connsiteY2" fmla="*/ 83026 h 1460492"/>
                  <a:gd name="connsiteX3" fmla="*/ 953076 w 3027668"/>
                  <a:gd name="connsiteY3" fmla="*/ 152838 h 1460492"/>
                  <a:gd name="connsiteX4" fmla="*/ 0 w 3027668"/>
                  <a:gd name="connsiteY4" fmla="*/ 824041 h 1460492"/>
                  <a:gd name="connsiteX0" fmla="*/ 3027668 w 3027668"/>
                  <a:gd name="connsiteY0" fmla="*/ 1518915 h 1527980"/>
                  <a:gd name="connsiteX1" fmla="*/ 2481366 w 3027668"/>
                  <a:gd name="connsiteY1" fmla="*/ 1209407 h 1527980"/>
                  <a:gd name="connsiteX2" fmla="*/ 1577440 w 3027668"/>
                  <a:gd name="connsiteY2" fmla="*/ 150514 h 1527980"/>
                  <a:gd name="connsiteX3" fmla="*/ 1002172 w 3027668"/>
                  <a:gd name="connsiteY3" fmla="*/ 85314 h 1527980"/>
                  <a:gd name="connsiteX4" fmla="*/ 0 w 3027668"/>
                  <a:gd name="connsiteY4" fmla="*/ 891529 h 1527980"/>
                  <a:gd name="connsiteX0" fmla="*/ 3027668 w 3027668"/>
                  <a:gd name="connsiteY0" fmla="*/ 1500343 h 1509408"/>
                  <a:gd name="connsiteX1" fmla="*/ 2481366 w 3027668"/>
                  <a:gd name="connsiteY1" fmla="*/ 1190835 h 1509408"/>
                  <a:gd name="connsiteX2" fmla="*/ 1577440 w 3027668"/>
                  <a:gd name="connsiteY2" fmla="*/ 131942 h 1509408"/>
                  <a:gd name="connsiteX3" fmla="*/ 996035 w 3027668"/>
                  <a:gd name="connsiteY3" fmla="*/ 97427 h 1509408"/>
                  <a:gd name="connsiteX4" fmla="*/ 0 w 3027668"/>
                  <a:gd name="connsiteY4" fmla="*/ 872957 h 1509408"/>
                  <a:gd name="connsiteX0" fmla="*/ 3027668 w 3027668"/>
                  <a:gd name="connsiteY0" fmla="*/ 1402916 h 1411981"/>
                  <a:gd name="connsiteX1" fmla="*/ 2481366 w 3027668"/>
                  <a:gd name="connsiteY1" fmla="*/ 1093408 h 1411981"/>
                  <a:gd name="connsiteX2" fmla="*/ 996035 w 3027668"/>
                  <a:gd name="connsiteY2" fmla="*/ 0 h 1411981"/>
                  <a:gd name="connsiteX3" fmla="*/ 0 w 3027668"/>
                  <a:gd name="connsiteY3" fmla="*/ 775530 h 1411981"/>
                  <a:gd name="connsiteX0" fmla="*/ 3027668 w 3027668"/>
                  <a:gd name="connsiteY0" fmla="*/ 1353821 h 1362886"/>
                  <a:gd name="connsiteX1" fmla="*/ 2481366 w 3027668"/>
                  <a:gd name="connsiteY1" fmla="*/ 1044313 h 1362886"/>
                  <a:gd name="connsiteX2" fmla="*/ 1198553 w 3027668"/>
                  <a:gd name="connsiteY2" fmla="*/ 0 h 1362886"/>
                  <a:gd name="connsiteX3" fmla="*/ 0 w 3027668"/>
                  <a:gd name="connsiteY3" fmla="*/ 726435 h 1362886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66095 h 1375160"/>
                  <a:gd name="connsiteX1" fmla="*/ 2481366 w 3027668"/>
                  <a:gd name="connsiteY1" fmla="*/ 1056587 h 1375160"/>
                  <a:gd name="connsiteX2" fmla="*/ 1247647 w 3027668"/>
                  <a:gd name="connsiteY2" fmla="*/ 0 h 1375160"/>
                  <a:gd name="connsiteX3" fmla="*/ 0 w 3027668"/>
                  <a:gd name="connsiteY3" fmla="*/ 738709 h 1375160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7668" h="1350613">
                    <a:moveTo>
                      <a:pt x="3027668" y="1341548"/>
                    </a:moveTo>
                    <a:cubicBezTo>
                      <a:pt x="2853298" y="1402927"/>
                      <a:pt x="2569597" y="1136314"/>
                      <a:pt x="2481366" y="1032040"/>
                    </a:cubicBezTo>
                    <a:cubicBezTo>
                      <a:pt x="2185720" y="779811"/>
                      <a:pt x="1590333" y="-763"/>
                      <a:pt x="1253784" y="1"/>
                    </a:cubicBezTo>
                    <a:cubicBezTo>
                      <a:pt x="917235" y="765"/>
                      <a:pt x="216481" y="770689"/>
                      <a:pt x="0" y="714162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7FE575-81C5-5D41-8754-C5E3ABD66DDF}"/>
                </a:ext>
              </a:extLst>
            </p:cNvPr>
            <p:cNvSpPr/>
            <p:nvPr/>
          </p:nvSpPr>
          <p:spPr>
            <a:xfrm>
              <a:off x="2277117" y="3425460"/>
              <a:ext cx="2420012" cy="1483426"/>
            </a:xfrm>
            <a:custGeom>
              <a:avLst/>
              <a:gdLst>
                <a:gd name="connsiteX0" fmla="*/ 2579570 w 2579570"/>
                <a:gd name="connsiteY0" fmla="*/ 1087655 h 1087655"/>
                <a:gd name="connsiteX1" fmla="*/ 2314876 w 2579570"/>
                <a:gd name="connsiteY1" fmla="*/ 774834 h 1087655"/>
                <a:gd name="connsiteX2" fmla="*/ 1525604 w 2579570"/>
                <a:gd name="connsiteY2" fmla="*/ 28876 h 1087655"/>
                <a:gd name="connsiteX3" fmla="*/ 322446 w 2579570"/>
                <a:gd name="connsiteY3" fmla="*/ 0 h 1087655"/>
                <a:gd name="connsiteX4" fmla="*/ 0 w 2579570"/>
                <a:gd name="connsiteY4" fmla="*/ 250257 h 1087655"/>
                <a:gd name="connsiteX5" fmla="*/ 158817 w 2579570"/>
                <a:gd name="connsiteY5" fmla="*/ 409074 h 1087655"/>
                <a:gd name="connsiteX0" fmla="*/ 2579570 w 2579570"/>
                <a:gd name="connsiteY0" fmla="*/ 1136124 h 1136124"/>
                <a:gd name="connsiteX1" fmla="*/ 2314876 w 2579570"/>
                <a:gd name="connsiteY1" fmla="*/ 823303 h 1136124"/>
                <a:gd name="connsiteX2" fmla="*/ 1525604 w 2579570"/>
                <a:gd name="connsiteY2" fmla="*/ 77345 h 1136124"/>
                <a:gd name="connsiteX3" fmla="*/ 322446 w 2579570"/>
                <a:gd name="connsiteY3" fmla="*/ 48469 h 1136124"/>
                <a:gd name="connsiteX4" fmla="*/ 0 w 2579570"/>
                <a:gd name="connsiteY4" fmla="*/ 298726 h 1136124"/>
                <a:gd name="connsiteX5" fmla="*/ 158817 w 2579570"/>
                <a:gd name="connsiteY5" fmla="*/ 457543 h 1136124"/>
                <a:gd name="connsiteX0" fmla="*/ 2579570 w 2579570"/>
                <a:gd name="connsiteY0" fmla="*/ 1152990 h 1152990"/>
                <a:gd name="connsiteX1" fmla="*/ 2314876 w 2579570"/>
                <a:gd name="connsiteY1" fmla="*/ 840169 h 1152990"/>
                <a:gd name="connsiteX2" fmla="*/ 1525604 w 2579570"/>
                <a:gd name="connsiteY2" fmla="*/ 94211 h 1152990"/>
                <a:gd name="connsiteX3" fmla="*/ 322446 w 2579570"/>
                <a:gd name="connsiteY3" fmla="*/ 65335 h 1152990"/>
                <a:gd name="connsiteX4" fmla="*/ 0 w 2579570"/>
                <a:gd name="connsiteY4" fmla="*/ 315592 h 1152990"/>
                <a:gd name="connsiteX5" fmla="*/ 158817 w 2579570"/>
                <a:gd name="connsiteY5" fmla="*/ 474409 h 1152990"/>
                <a:gd name="connsiteX0" fmla="*/ 2609416 w 2609416"/>
                <a:gd name="connsiteY0" fmla="*/ 1152990 h 1152990"/>
                <a:gd name="connsiteX1" fmla="*/ 2344722 w 2609416"/>
                <a:gd name="connsiteY1" fmla="*/ 840169 h 1152990"/>
                <a:gd name="connsiteX2" fmla="*/ 1555450 w 2609416"/>
                <a:gd name="connsiteY2" fmla="*/ 94211 h 1152990"/>
                <a:gd name="connsiteX3" fmla="*/ 352292 w 2609416"/>
                <a:gd name="connsiteY3" fmla="*/ 65335 h 1152990"/>
                <a:gd name="connsiteX4" fmla="*/ 29846 w 2609416"/>
                <a:gd name="connsiteY4" fmla="*/ 315592 h 1152990"/>
                <a:gd name="connsiteX5" fmla="*/ 188663 w 2609416"/>
                <a:gd name="connsiteY5" fmla="*/ 474409 h 1152990"/>
                <a:gd name="connsiteX0" fmla="*/ 2580324 w 2580324"/>
                <a:gd name="connsiteY0" fmla="*/ 1152990 h 1152990"/>
                <a:gd name="connsiteX1" fmla="*/ 2315630 w 2580324"/>
                <a:gd name="connsiteY1" fmla="*/ 840169 h 1152990"/>
                <a:gd name="connsiteX2" fmla="*/ 1526358 w 2580324"/>
                <a:gd name="connsiteY2" fmla="*/ 94211 h 1152990"/>
                <a:gd name="connsiteX3" fmla="*/ 323200 w 2580324"/>
                <a:gd name="connsiteY3" fmla="*/ 65335 h 1152990"/>
                <a:gd name="connsiteX4" fmla="*/ 754 w 2580324"/>
                <a:gd name="connsiteY4" fmla="*/ 315592 h 1152990"/>
                <a:gd name="connsiteX5" fmla="*/ 159571 w 2580324"/>
                <a:gd name="connsiteY5" fmla="*/ 474409 h 1152990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23846 h 1123846"/>
                <a:gd name="connsiteX1" fmla="*/ 2277458 w 2542152"/>
                <a:gd name="connsiteY1" fmla="*/ 811025 h 1123846"/>
                <a:gd name="connsiteX2" fmla="*/ 1488186 w 2542152"/>
                <a:gd name="connsiteY2" fmla="*/ 65067 h 1123846"/>
                <a:gd name="connsiteX3" fmla="*/ 309091 w 2542152"/>
                <a:gd name="connsiteY3" fmla="*/ 65067 h 1123846"/>
                <a:gd name="connsiteX4" fmla="*/ 1083 w 2542152"/>
                <a:gd name="connsiteY4" fmla="*/ 300886 h 1123846"/>
                <a:gd name="connsiteX5" fmla="*/ 121399 w 2542152"/>
                <a:gd name="connsiteY5" fmla="*/ 445265 h 1123846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0089 h 1120089"/>
                <a:gd name="connsiteX1" fmla="*/ 2277458 w 2542152"/>
                <a:gd name="connsiteY1" fmla="*/ 807268 h 1120089"/>
                <a:gd name="connsiteX2" fmla="*/ 1488186 w 2542152"/>
                <a:gd name="connsiteY2" fmla="*/ 61310 h 1120089"/>
                <a:gd name="connsiteX3" fmla="*/ 328342 w 2542152"/>
                <a:gd name="connsiteY3" fmla="*/ 80560 h 1120089"/>
                <a:gd name="connsiteX4" fmla="*/ 1083 w 2542152"/>
                <a:gd name="connsiteY4" fmla="*/ 297129 h 1120089"/>
                <a:gd name="connsiteX5" fmla="*/ 121399 w 2542152"/>
                <a:gd name="connsiteY5" fmla="*/ 441508 h 1120089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6253 h 1096253"/>
                <a:gd name="connsiteX1" fmla="*/ 2277458 w 2542152"/>
                <a:gd name="connsiteY1" fmla="*/ 783432 h 1096253"/>
                <a:gd name="connsiteX2" fmla="*/ 1353432 w 2542152"/>
                <a:gd name="connsiteY2" fmla="*/ 27849 h 1096253"/>
                <a:gd name="connsiteX3" fmla="*/ 328342 w 2542152"/>
                <a:gd name="connsiteY3" fmla="*/ 56724 h 1096253"/>
                <a:gd name="connsiteX4" fmla="*/ 1083 w 2542152"/>
                <a:gd name="connsiteY4" fmla="*/ 273293 h 1096253"/>
                <a:gd name="connsiteX5" fmla="*/ 121399 w 2542152"/>
                <a:gd name="connsiteY5" fmla="*/ 417672 h 1096253"/>
                <a:gd name="connsiteX0" fmla="*/ 2542152 w 2542152"/>
                <a:gd name="connsiteY0" fmla="*/ 1110529 h 1110529"/>
                <a:gd name="connsiteX1" fmla="*/ 2277458 w 2542152"/>
                <a:gd name="connsiteY1" fmla="*/ 797708 h 1110529"/>
                <a:gd name="connsiteX2" fmla="*/ 1353432 w 2542152"/>
                <a:gd name="connsiteY2" fmla="*/ 42125 h 1110529"/>
                <a:gd name="connsiteX3" fmla="*/ 328342 w 2542152"/>
                <a:gd name="connsiteY3" fmla="*/ 71000 h 1110529"/>
                <a:gd name="connsiteX4" fmla="*/ 1083 w 2542152"/>
                <a:gd name="connsiteY4" fmla="*/ 287569 h 1110529"/>
                <a:gd name="connsiteX5" fmla="*/ 121399 w 2542152"/>
                <a:gd name="connsiteY5" fmla="*/ 431948 h 1110529"/>
                <a:gd name="connsiteX0" fmla="*/ 2542152 w 2542152"/>
                <a:gd name="connsiteY0" fmla="*/ 1144442 h 1144442"/>
                <a:gd name="connsiteX1" fmla="*/ 2277458 w 2542152"/>
                <a:gd name="connsiteY1" fmla="*/ 831621 h 1144442"/>
                <a:gd name="connsiteX2" fmla="*/ 1353432 w 2542152"/>
                <a:gd name="connsiteY2" fmla="*/ 76038 h 1144442"/>
                <a:gd name="connsiteX3" fmla="*/ 309091 w 2542152"/>
                <a:gd name="connsiteY3" fmla="*/ 95288 h 1144442"/>
                <a:gd name="connsiteX4" fmla="*/ 1083 w 2542152"/>
                <a:gd name="connsiteY4" fmla="*/ 321482 h 1144442"/>
                <a:gd name="connsiteX5" fmla="*/ 121399 w 2542152"/>
                <a:gd name="connsiteY5" fmla="*/ 465861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9067 w 2549067"/>
                <a:gd name="connsiteY0" fmla="*/ 1144442 h 1144442"/>
                <a:gd name="connsiteX1" fmla="*/ 2284373 w 2549067"/>
                <a:gd name="connsiteY1" fmla="*/ 831621 h 1144442"/>
                <a:gd name="connsiteX2" fmla="*/ 1360347 w 2549067"/>
                <a:gd name="connsiteY2" fmla="*/ 76038 h 1144442"/>
                <a:gd name="connsiteX3" fmla="*/ 316006 w 2549067"/>
                <a:gd name="connsiteY3" fmla="*/ 95288 h 1144442"/>
                <a:gd name="connsiteX4" fmla="*/ 7998 w 2549067"/>
                <a:gd name="connsiteY4" fmla="*/ 321482 h 1144442"/>
                <a:gd name="connsiteX5" fmla="*/ 147564 w 2549067"/>
                <a:gd name="connsiteY5" fmla="*/ 470674 h 1144442"/>
                <a:gd name="connsiteX0" fmla="*/ 2530309 w 2530309"/>
                <a:gd name="connsiteY0" fmla="*/ 1126668 h 1126668"/>
                <a:gd name="connsiteX1" fmla="*/ 2265615 w 2530309"/>
                <a:gd name="connsiteY1" fmla="*/ 813847 h 1126668"/>
                <a:gd name="connsiteX2" fmla="*/ 1341589 w 2530309"/>
                <a:gd name="connsiteY2" fmla="*/ 58264 h 1126668"/>
                <a:gd name="connsiteX3" fmla="*/ 297248 w 2530309"/>
                <a:gd name="connsiteY3" fmla="*/ 77514 h 1126668"/>
                <a:gd name="connsiteX4" fmla="*/ 9118 w 2530309"/>
                <a:gd name="connsiteY4" fmla="*/ 290455 h 1126668"/>
                <a:gd name="connsiteX5" fmla="*/ 128806 w 2530309"/>
                <a:gd name="connsiteY5" fmla="*/ 452900 h 1126668"/>
                <a:gd name="connsiteX0" fmla="*/ 2536092 w 2536092"/>
                <a:gd name="connsiteY0" fmla="*/ 1126668 h 1126668"/>
                <a:gd name="connsiteX1" fmla="*/ 2271398 w 2536092"/>
                <a:gd name="connsiteY1" fmla="*/ 813847 h 1126668"/>
                <a:gd name="connsiteX2" fmla="*/ 1347372 w 2536092"/>
                <a:gd name="connsiteY2" fmla="*/ 58264 h 1126668"/>
                <a:gd name="connsiteX3" fmla="*/ 303031 w 2536092"/>
                <a:gd name="connsiteY3" fmla="*/ 77514 h 1126668"/>
                <a:gd name="connsiteX4" fmla="*/ 14901 w 2536092"/>
                <a:gd name="connsiteY4" fmla="*/ 290455 h 1126668"/>
                <a:gd name="connsiteX5" fmla="*/ 134589 w 2536092"/>
                <a:gd name="connsiteY5" fmla="*/ 452900 h 1126668"/>
                <a:gd name="connsiteX0" fmla="*/ 2529676 w 2529676"/>
                <a:gd name="connsiteY0" fmla="*/ 1119023 h 1119023"/>
                <a:gd name="connsiteX1" fmla="*/ 2264982 w 2529676"/>
                <a:gd name="connsiteY1" fmla="*/ 806202 h 1119023"/>
                <a:gd name="connsiteX2" fmla="*/ 1340956 w 2529676"/>
                <a:gd name="connsiteY2" fmla="*/ 50619 h 1119023"/>
                <a:gd name="connsiteX3" fmla="*/ 362875 w 2529676"/>
                <a:gd name="connsiteY3" fmla="*/ 93060 h 1119023"/>
                <a:gd name="connsiteX4" fmla="*/ 8485 w 2529676"/>
                <a:gd name="connsiteY4" fmla="*/ 282810 h 1119023"/>
                <a:gd name="connsiteX5" fmla="*/ 128173 w 2529676"/>
                <a:gd name="connsiteY5" fmla="*/ 445255 h 1119023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493254 w 2493254"/>
                <a:gd name="connsiteY0" fmla="*/ 1113084 h 1113084"/>
                <a:gd name="connsiteX1" fmla="*/ 2122543 w 2493254"/>
                <a:gd name="connsiteY1" fmla="*/ 710811 h 1113084"/>
                <a:gd name="connsiteX2" fmla="*/ 1304534 w 2493254"/>
                <a:gd name="connsiteY2" fmla="*/ 44680 h 1113084"/>
                <a:gd name="connsiteX3" fmla="*/ 326453 w 2493254"/>
                <a:gd name="connsiteY3" fmla="*/ 87121 h 1113084"/>
                <a:gd name="connsiteX4" fmla="*/ 11819 w 2493254"/>
                <a:gd name="connsiteY4" fmla="*/ 296749 h 1113084"/>
                <a:gd name="connsiteX5" fmla="*/ 91751 w 2493254"/>
                <a:gd name="connsiteY5" fmla="*/ 439316 h 1113084"/>
                <a:gd name="connsiteX0" fmla="*/ 2460413 w 2460413"/>
                <a:gd name="connsiteY0" fmla="*/ 1111881 h 1111881"/>
                <a:gd name="connsiteX1" fmla="*/ 2089702 w 2460413"/>
                <a:gd name="connsiteY1" fmla="*/ 709608 h 1111881"/>
                <a:gd name="connsiteX2" fmla="*/ 1271693 w 2460413"/>
                <a:gd name="connsiteY2" fmla="*/ 43477 h 1111881"/>
                <a:gd name="connsiteX3" fmla="*/ 293612 w 2460413"/>
                <a:gd name="connsiteY3" fmla="*/ 85918 h 1111881"/>
                <a:gd name="connsiteX4" fmla="*/ 18735 w 2460413"/>
                <a:gd name="connsiteY4" fmla="*/ 259102 h 1111881"/>
                <a:gd name="connsiteX5" fmla="*/ 58910 w 2460413"/>
                <a:gd name="connsiteY5" fmla="*/ 438113 h 1111881"/>
                <a:gd name="connsiteX0" fmla="*/ 2453322 w 2453322"/>
                <a:gd name="connsiteY0" fmla="*/ 1112203 h 1112203"/>
                <a:gd name="connsiteX1" fmla="*/ 2082611 w 2453322"/>
                <a:gd name="connsiteY1" fmla="*/ 709930 h 1112203"/>
                <a:gd name="connsiteX2" fmla="*/ 1264602 w 2453322"/>
                <a:gd name="connsiteY2" fmla="*/ 43799 h 1112203"/>
                <a:gd name="connsiteX3" fmla="*/ 286521 w 2453322"/>
                <a:gd name="connsiteY3" fmla="*/ 86240 h 1112203"/>
                <a:gd name="connsiteX4" fmla="*/ 21583 w 2453322"/>
                <a:gd name="connsiteY4" fmla="*/ 269363 h 1112203"/>
                <a:gd name="connsiteX5" fmla="*/ 51819 w 2453322"/>
                <a:gd name="connsiteY5" fmla="*/ 438435 h 1112203"/>
                <a:gd name="connsiteX0" fmla="*/ 2457207 w 2457207"/>
                <a:gd name="connsiteY0" fmla="*/ 1113206 h 1113206"/>
                <a:gd name="connsiteX1" fmla="*/ 2086496 w 2457207"/>
                <a:gd name="connsiteY1" fmla="*/ 710933 h 1113206"/>
                <a:gd name="connsiteX2" fmla="*/ 1268487 w 2457207"/>
                <a:gd name="connsiteY2" fmla="*/ 44802 h 1113206"/>
                <a:gd name="connsiteX3" fmla="*/ 343415 w 2457207"/>
                <a:gd name="connsiteY3" fmla="*/ 83930 h 1113206"/>
                <a:gd name="connsiteX4" fmla="*/ 25468 w 2457207"/>
                <a:gd name="connsiteY4" fmla="*/ 270366 h 1113206"/>
                <a:gd name="connsiteX5" fmla="*/ 55704 w 2457207"/>
                <a:gd name="connsiteY5" fmla="*/ 439438 h 1113206"/>
                <a:gd name="connsiteX0" fmla="*/ 2457207 w 2457207"/>
                <a:gd name="connsiteY0" fmla="*/ 1113883 h 1113883"/>
                <a:gd name="connsiteX1" fmla="*/ 2086496 w 2457207"/>
                <a:gd name="connsiteY1" fmla="*/ 711610 h 1113883"/>
                <a:gd name="connsiteX2" fmla="*/ 1268487 w 2457207"/>
                <a:gd name="connsiteY2" fmla="*/ 45479 h 1113883"/>
                <a:gd name="connsiteX3" fmla="*/ 343415 w 2457207"/>
                <a:gd name="connsiteY3" fmla="*/ 84607 h 1113883"/>
                <a:gd name="connsiteX4" fmla="*/ 25468 w 2457207"/>
                <a:gd name="connsiteY4" fmla="*/ 271043 h 1113883"/>
                <a:gd name="connsiteX5" fmla="*/ 55704 w 2457207"/>
                <a:gd name="connsiteY5" fmla="*/ 440115 h 1113883"/>
                <a:gd name="connsiteX0" fmla="*/ 2457207 w 2457207"/>
                <a:gd name="connsiteY0" fmla="*/ 1117495 h 1117495"/>
                <a:gd name="connsiteX1" fmla="*/ 2086496 w 2457207"/>
                <a:gd name="connsiteY1" fmla="*/ 715222 h 1117495"/>
                <a:gd name="connsiteX2" fmla="*/ 1268487 w 2457207"/>
                <a:gd name="connsiteY2" fmla="*/ 49091 h 1117495"/>
                <a:gd name="connsiteX3" fmla="*/ 343415 w 2457207"/>
                <a:gd name="connsiteY3" fmla="*/ 88219 h 1117495"/>
                <a:gd name="connsiteX4" fmla="*/ 25468 w 2457207"/>
                <a:gd name="connsiteY4" fmla="*/ 274655 h 1117495"/>
                <a:gd name="connsiteX5" fmla="*/ 55704 w 2457207"/>
                <a:gd name="connsiteY5" fmla="*/ 443727 h 1117495"/>
                <a:gd name="connsiteX0" fmla="*/ 2457207 w 2457207"/>
                <a:gd name="connsiteY0" fmla="*/ 1489257 h 1489257"/>
                <a:gd name="connsiteX1" fmla="*/ 2086496 w 2457207"/>
                <a:gd name="connsiteY1" fmla="*/ 1086984 h 1489257"/>
                <a:gd name="connsiteX2" fmla="*/ 943231 w 2457207"/>
                <a:gd name="connsiteY2" fmla="*/ 15817 h 1489257"/>
                <a:gd name="connsiteX3" fmla="*/ 343415 w 2457207"/>
                <a:gd name="connsiteY3" fmla="*/ 459981 h 1489257"/>
                <a:gd name="connsiteX4" fmla="*/ 25468 w 2457207"/>
                <a:gd name="connsiteY4" fmla="*/ 646417 h 1489257"/>
                <a:gd name="connsiteX5" fmla="*/ 55704 w 2457207"/>
                <a:gd name="connsiteY5" fmla="*/ 815489 h 1489257"/>
                <a:gd name="connsiteX0" fmla="*/ 2478921 w 2478921"/>
                <a:gd name="connsiteY0" fmla="*/ 1566884 h 1566884"/>
                <a:gd name="connsiteX1" fmla="*/ 2108210 w 2478921"/>
                <a:gd name="connsiteY1" fmla="*/ 1164611 h 1566884"/>
                <a:gd name="connsiteX2" fmla="*/ 964945 w 2478921"/>
                <a:gd name="connsiteY2" fmla="*/ 93444 h 1566884"/>
                <a:gd name="connsiteX3" fmla="*/ 659701 w 2478921"/>
                <a:gd name="connsiteY3" fmla="*/ 126435 h 1566884"/>
                <a:gd name="connsiteX4" fmla="*/ 47182 w 2478921"/>
                <a:gd name="connsiteY4" fmla="*/ 724044 h 1566884"/>
                <a:gd name="connsiteX5" fmla="*/ 77418 w 2478921"/>
                <a:gd name="connsiteY5" fmla="*/ 893116 h 1566884"/>
                <a:gd name="connsiteX0" fmla="*/ 2478921 w 2478921"/>
                <a:gd name="connsiteY0" fmla="*/ 1547571 h 1547571"/>
                <a:gd name="connsiteX1" fmla="*/ 2108210 w 2478921"/>
                <a:gd name="connsiteY1" fmla="*/ 1145298 h 1547571"/>
                <a:gd name="connsiteX2" fmla="*/ 964945 w 2478921"/>
                <a:gd name="connsiteY2" fmla="*/ 74131 h 1547571"/>
                <a:gd name="connsiteX3" fmla="*/ 659701 w 2478921"/>
                <a:gd name="connsiteY3" fmla="*/ 107122 h 1547571"/>
                <a:gd name="connsiteX4" fmla="*/ 47182 w 2478921"/>
                <a:gd name="connsiteY4" fmla="*/ 704731 h 1547571"/>
                <a:gd name="connsiteX5" fmla="*/ 77418 w 2478921"/>
                <a:gd name="connsiteY5" fmla="*/ 873803 h 1547571"/>
                <a:gd name="connsiteX0" fmla="*/ 2478921 w 2478921"/>
                <a:gd name="connsiteY0" fmla="*/ 1475303 h 1475303"/>
                <a:gd name="connsiteX1" fmla="*/ 2108210 w 2478921"/>
                <a:gd name="connsiteY1" fmla="*/ 1073030 h 1475303"/>
                <a:gd name="connsiteX2" fmla="*/ 964945 w 2478921"/>
                <a:gd name="connsiteY2" fmla="*/ 1863 h 1475303"/>
                <a:gd name="connsiteX3" fmla="*/ 659701 w 2478921"/>
                <a:gd name="connsiteY3" fmla="*/ 34854 h 1475303"/>
                <a:gd name="connsiteX4" fmla="*/ 47182 w 2478921"/>
                <a:gd name="connsiteY4" fmla="*/ 632463 h 1475303"/>
                <a:gd name="connsiteX5" fmla="*/ 77418 w 2478921"/>
                <a:gd name="connsiteY5" fmla="*/ 801535 h 1475303"/>
                <a:gd name="connsiteX0" fmla="*/ 2478921 w 2478921"/>
                <a:gd name="connsiteY0" fmla="*/ 1477630 h 1477630"/>
                <a:gd name="connsiteX1" fmla="*/ 2108210 w 2478921"/>
                <a:gd name="connsiteY1" fmla="*/ 1075357 h 1477630"/>
                <a:gd name="connsiteX2" fmla="*/ 964945 w 2478921"/>
                <a:gd name="connsiteY2" fmla="*/ 4190 h 1477630"/>
                <a:gd name="connsiteX3" fmla="*/ 659701 w 2478921"/>
                <a:gd name="connsiteY3" fmla="*/ 37181 h 1477630"/>
                <a:gd name="connsiteX4" fmla="*/ 47182 w 2478921"/>
                <a:gd name="connsiteY4" fmla="*/ 634790 h 1477630"/>
                <a:gd name="connsiteX5" fmla="*/ 77418 w 2478921"/>
                <a:gd name="connsiteY5" fmla="*/ 803862 h 1477630"/>
                <a:gd name="connsiteX0" fmla="*/ 2478921 w 2478921"/>
                <a:gd name="connsiteY0" fmla="*/ 1440449 h 1440449"/>
                <a:gd name="connsiteX1" fmla="*/ 2108210 w 2478921"/>
                <a:gd name="connsiteY1" fmla="*/ 1038176 h 1440449"/>
                <a:gd name="connsiteX2" fmla="*/ 659701 w 2478921"/>
                <a:gd name="connsiteY2" fmla="*/ 0 h 1440449"/>
                <a:gd name="connsiteX3" fmla="*/ 47182 w 2478921"/>
                <a:gd name="connsiteY3" fmla="*/ 597609 h 1440449"/>
                <a:gd name="connsiteX4" fmla="*/ 77418 w 2478921"/>
                <a:gd name="connsiteY4" fmla="*/ 766681 h 144044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4800 w 2494800"/>
                <a:gd name="connsiteY0" fmla="*/ 1495683 h 1495683"/>
                <a:gd name="connsiteX1" fmla="*/ 2124089 w 2494800"/>
                <a:gd name="connsiteY1" fmla="*/ 1093410 h 1495683"/>
                <a:gd name="connsiteX2" fmla="*/ 890372 w 2494800"/>
                <a:gd name="connsiteY2" fmla="*/ 1 h 1495683"/>
                <a:gd name="connsiteX3" fmla="*/ 63061 w 2494800"/>
                <a:gd name="connsiteY3" fmla="*/ 652843 h 1495683"/>
                <a:gd name="connsiteX4" fmla="*/ 93297 w 2494800"/>
                <a:gd name="connsiteY4" fmla="*/ 821915 h 1495683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532542 h 1532542"/>
                <a:gd name="connsiteX1" fmla="*/ 2124089 w 2494800"/>
                <a:gd name="connsiteY1" fmla="*/ 1130269 h 1532542"/>
                <a:gd name="connsiteX2" fmla="*/ 890372 w 2494800"/>
                <a:gd name="connsiteY2" fmla="*/ 38 h 1532542"/>
                <a:gd name="connsiteX3" fmla="*/ 63061 w 2494800"/>
                <a:gd name="connsiteY3" fmla="*/ 689702 h 1532542"/>
                <a:gd name="connsiteX4" fmla="*/ 93297 w 2494800"/>
                <a:gd name="connsiteY4" fmla="*/ 858774 h 1532542"/>
                <a:gd name="connsiteX0" fmla="*/ 2493439 w 2493439"/>
                <a:gd name="connsiteY0" fmla="*/ 1483451 h 1483451"/>
                <a:gd name="connsiteX1" fmla="*/ 2122728 w 2493439"/>
                <a:gd name="connsiteY1" fmla="*/ 1081178 h 1483451"/>
                <a:gd name="connsiteX2" fmla="*/ 870600 w 2493439"/>
                <a:gd name="connsiteY2" fmla="*/ 42 h 1483451"/>
                <a:gd name="connsiteX3" fmla="*/ 61700 w 2493439"/>
                <a:gd name="connsiteY3" fmla="*/ 640611 h 1483451"/>
                <a:gd name="connsiteX4" fmla="*/ 91936 w 2493439"/>
                <a:gd name="connsiteY4" fmla="*/ 809683 h 1483451"/>
                <a:gd name="connsiteX0" fmla="*/ 2420012 w 2420012"/>
                <a:gd name="connsiteY0" fmla="*/ 1497889 h 1497889"/>
                <a:gd name="connsiteX1" fmla="*/ 2049301 w 2420012"/>
                <a:gd name="connsiteY1" fmla="*/ 1095616 h 1497889"/>
                <a:gd name="connsiteX2" fmla="*/ 797173 w 2420012"/>
                <a:gd name="connsiteY2" fmla="*/ 14480 h 1497889"/>
                <a:gd name="connsiteX3" fmla="*/ 160106 w 2420012"/>
                <a:gd name="connsiteY3" fmla="*/ 495490 h 1497889"/>
                <a:gd name="connsiteX4" fmla="*/ 18509 w 2420012"/>
                <a:gd name="connsiteY4" fmla="*/ 824121 h 1497889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426 h 1483426"/>
                <a:gd name="connsiteX1" fmla="*/ 2049301 w 2420012"/>
                <a:gd name="connsiteY1" fmla="*/ 1081153 h 1483426"/>
                <a:gd name="connsiteX2" fmla="*/ 797173 w 2420012"/>
                <a:gd name="connsiteY2" fmla="*/ 17 h 1483426"/>
                <a:gd name="connsiteX3" fmla="*/ 160106 w 2420012"/>
                <a:gd name="connsiteY3" fmla="*/ 481027 h 1483426"/>
                <a:gd name="connsiteX4" fmla="*/ 18509 w 2420012"/>
                <a:gd name="connsiteY4" fmla="*/ 809658 h 14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012" h="1483426">
                  <a:moveTo>
                    <a:pt x="2420012" y="1483426"/>
                  </a:moveTo>
                  <a:cubicBezTo>
                    <a:pt x="2401354" y="1286387"/>
                    <a:pt x="2137532" y="1185427"/>
                    <a:pt x="2049301" y="1081153"/>
                  </a:cubicBezTo>
                  <a:cubicBezTo>
                    <a:pt x="1746098" y="841078"/>
                    <a:pt x="952480" y="-4290"/>
                    <a:pt x="797173" y="17"/>
                  </a:cubicBezTo>
                  <a:cubicBezTo>
                    <a:pt x="641866" y="4324"/>
                    <a:pt x="289883" y="346087"/>
                    <a:pt x="160106" y="481027"/>
                  </a:cubicBezTo>
                  <a:cubicBezTo>
                    <a:pt x="30329" y="615967"/>
                    <a:pt x="-34430" y="756719"/>
                    <a:pt x="18509" y="809658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8" name="Group 44">
            <a:extLst>
              <a:ext uri="{FF2B5EF4-FFF2-40B4-BE49-F238E27FC236}">
                <a16:creationId xmlns:a16="http://schemas.microsoft.com/office/drawing/2014/main" id="{49176FEA-2A3D-4C46-88A0-E5272CC899B4}"/>
              </a:ext>
            </a:extLst>
          </p:cNvPr>
          <p:cNvGrpSpPr>
            <a:grpSpLocks/>
          </p:cNvGrpSpPr>
          <p:nvPr/>
        </p:nvGrpSpPr>
        <p:grpSpPr bwMode="auto">
          <a:xfrm>
            <a:off x="1996999" y="4952734"/>
            <a:ext cx="388834" cy="356970"/>
            <a:chOff x="-44" y="1473"/>
            <a:chExt cx="981" cy="1105"/>
          </a:xfrm>
        </p:grpSpPr>
        <p:pic>
          <p:nvPicPr>
            <p:cNvPr id="311" name="Picture 45" descr="desktop_computer_stylized_medium">
              <a:extLst>
                <a:ext uri="{FF2B5EF4-FFF2-40B4-BE49-F238E27FC236}">
                  <a16:creationId xmlns:a16="http://schemas.microsoft.com/office/drawing/2014/main" id="{6744CEA1-5DC8-3C49-9E35-3544B3A04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2" name="Freeform 46">
              <a:extLst>
                <a:ext uri="{FF2B5EF4-FFF2-40B4-BE49-F238E27FC236}">
                  <a16:creationId xmlns:a16="http://schemas.microsoft.com/office/drawing/2014/main" id="{4CC4AF2A-4A60-7E4E-B654-71C95B11A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25" name="Rectangle 3">
            <a:extLst>
              <a:ext uri="{FF2B5EF4-FFF2-40B4-BE49-F238E27FC236}">
                <a16:creationId xmlns:a16="http://schemas.microsoft.com/office/drawing/2014/main" id="{05247610-6057-6F45-9FE7-A7221DB45A72}"/>
              </a:ext>
            </a:extLst>
          </p:cNvPr>
          <p:cNvSpPr txBox="1">
            <a:spLocks noChangeArrowheads="1"/>
          </p:cNvSpPr>
          <p:nvPr/>
        </p:nvSpPr>
        <p:spPr>
          <a:xfrm>
            <a:off x="6001555" y="1957589"/>
            <a:ext cx="5782614" cy="258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None/>
              <a:defRPr/>
            </a:pPr>
            <a:r>
              <a:rPr lang="en-US" dirty="0">
                <a:solidFill>
                  <a:srgbClr val="0000A8"/>
                </a:solidFill>
              </a:rPr>
              <a:t>单一广播域：</a:t>
            </a:r>
          </a:p>
          <a:p>
            <a:pPr marL="576263" lvl="1" indent="-230188">
              <a:buFont typeface="Wingdings" pitchFamily="2" charset="2"/>
              <a:buChar char="§"/>
              <a:defRPr/>
            </a:pPr>
            <a:r>
              <a:rPr lang="en-US" sz="2600" i="1" dirty="0">
                <a:solidFill>
                  <a:srgbClr val="0000A8"/>
                </a:solidFill>
              </a:rPr>
              <a:t>缩放：</a:t>
            </a:r>
            <a:r>
              <a:rPr lang="en-US" sz="2600" dirty="0"/>
              <a:t>所有第二层广播流量（ARP、DHCP、未知MAC）必须穿过整个局域网 </a:t>
            </a:r>
          </a:p>
          <a:p>
            <a:pPr marL="576263" lvl="1" indent="-230188">
              <a:buFont typeface="Wingdings" pitchFamily="2" charset="2"/>
              <a:buChar char="§"/>
              <a:defRPr/>
            </a:pPr>
            <a:r>
              <a:rPr lang="en-US" sz="2600" dirty="0"/>
              <a:t>效率、安全、隐私问题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E6976FD-8FD9-464E-9D3E-35DC0F9B90E5}"/>
              </a:ext>
            </a:extLst>
          </p:cNvPr>
          <p:cNvSpPr txBox="1"/>
          <p:nvPr/>
        </p:nvSpPr>
        <p:spPr>
          <a:xfrm>
            <a:off x="785611" y="1262130"/>
            <a:ext cx="10521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00A8"/>
                </a:solidFill>
              </a:rPr>
              <a:t>问：</a:t>
            </a:r>
            <a:r>
              <a:rPr lang="en-US" sz="2800" dirty="0"/>
              <a:t>当局域网规模扩大，用户改变连接点时会发生什么？</a:t>
            </a:r>
          </a:p>
        </p:txBody>
      </p:sp>
    </p:spTree>
    <p:extLst>
      <p:ext uri="{BB962C8B-B14F-4D97-AF65-F5344CB8AC3E}">
        <p14:creationId xmlns:p14="http://schemas.microsoft.com/office/powerpoint/2010/main" val="34893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3 C 0.00768 0.03611 0.0207 0.07407 0.05599 0.08727 C 0.09127 0.10046 0.18489 0.09815 0.21185 0.07847 C 0.2388 0.05856 0.24271 0.01134 0.21758 -0.037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1" grpId="0" animBg="1"/>
    </p:bldLst>
  </p:timing>
</p:sld>
</file>

<file path=ppt/slides/slide63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7535443" y="2298503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8704311" y="2293748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基于端口的VLANs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63</a:t>
            </a:fld>
            <a:endParaRPr lang="en-US" dirty="0"/>
          </a:p>
        </p:txBody>
      </p:sp>
      <p:sp>
        <p:nvSpPr>
          <p:cNvPr id="225" name="Text Box 85">
            <a:extLst>
              <a:ext uri="{FF2B5EF4-FFF2-40B4-BE49-F238E27FC236}">
                <a16:creationId xmlns:a16="http://schemas.microsoft.com/office/drawing/2014/main" id="{DBE7F08B-75D4-654E-BA3B-51E343AA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828" y="2469025"/>
            <a:ext cx="369778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  <a:cs typeface="Arial" charset="0"/>
              </a:rPr>
              <a:t>支持VLAN功能的交换机可以被配置为</a:t>
            </a:r>
            <a:r>
              <a:rPr lang="en-US" sz="2800" i="0" dirty="0">
                <a:solidFill>
                  <a:srgbClr val="000000"/>
                </a:solidFill>
                <a:latin typeface="+mn-lt"/>
                <a:cs typeface="Arial" charset="0"/>
              </a:rPr>
              <a:t>在单个物理LAN基础设施上</a:t>
            </a:r>
            <a:r>
              <a:rPr lang="en-US" sz="2800" i="0" dirty="0">
                <a:solidFill>
                  <a:srgbClr val="000000"/>
                </a:solidFill>
                <a:latin typeface="+mn-lt"/>
                <a:cs typeface="Arial" charset="0"/>
              </a:rPr>
              <a:t>定义多个</a:t>
            </a:r>
            <a:r>
              <a:rPr lang="en-US" sz="2800" dirty="0">
                <a:solidFill>
                  <a:srgbClr val="0000A8"/>
                </a:solidFill>
                <a:latin typeface="+mn-lt"/>
                <a:cs typeface="Arial" charset="0"/>
              </a:rPr>
              <a:t>虚拟</a:t>
            </a:r>
            <a:r>
              <a:rPr lang="en-US" sz="2800" i="0" dirty="0">
                <a:solidFill>
                  <a:srgbClr val="000000"/>
                </a:solidFill>
                <a:latin typeface="+mn-lt"/>
                <a:cs typeface="Arial" charset="0"/>
              </a:rPr>
              <a:t>LANS。</a:t>
            </a:r>
          </a:p>
        </p:txBody>
      </p:sp>
      <p:sp>
        <p:nvSpPr>
          <p:cNvPr id="226" name="Rectangle 86">
            <a:extLst>
              <a:ext uri="{FF2B5EF4-FFF2-40B4-BE49-F238E27FC236}">
                <a16:creationId xmlns:a16="http://schemas.microsoft.com/office/drawing/2014/main" id="{040C315C-CE33-1045-B5A5-A72E5FF7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03" y="1867773"/>
            <a:ext cx="4140915" cy="347696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7" name="Text Box 87">
            <a:extLst>
              <a:ext uri="{FF2B5EF4-FFF2-40B4-BE49-F238E27FC236}">
                <a16:creationId xmlns:a16="http://schemas.microsoft.com/office/drawing/2014/main" id="{3747A2E4-8B70-A749-8C53-5E13C96C5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365" y="1607445"/>
            <a:ext cx="3014663" cy="8280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虚拟局域网（VLAN）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7579415" y="1918955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4" name="Rectangle 3">
            <a:extLst>
              <a:ext uri="{FF2B5EF4-FFF2-40B4-BE49-F238E27FC236}">
                <a16:creationId xmlns:a16="http://schemas.microsoft.com/office/drawing/2014/main" id="{8B0BF6C6-7F95-0647-8336-38D2D956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932" y="721723"/>
            <a:ext cx="5961059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kern="0" dirty="0">
                <a:solidFill>
                  <a:srgbClr val="CC0000"/>
                </a:solidFill>
                <a:cs typeface="+mn-cs"/>
              </a:rPr>
              <a:t>基于端口的VLAN：</a:t>
            </a:r>
            <a:r>
              <a:rPr lang="en-US" sz="2400" kern="0" dirty="0">
                <a:cs typeface="+mn-cs"/>
              </a:rPr>
              <a:t>交换机端口分组（通过交换机管理软件），使</a:t>
            </a:r>
            <a:r>
              <a:rPr lang="en-US" sz="2400" i="1" kern="0" dirty="0">
                <a:solidFill>
                  <a:srgbClr val="0000A8"/>
                </a:solidFill>
                <a:cs typeface="+mn-cs"/>
              </a:rPr>
              <a:t>单个</a:t>
            </a:r>
            <a:r>
              <a:rPr lang="en-US" sz="2400" kern="0" dirty="0">
                <a:cs typeface="+mn-cs"/>
              </a:rPr>
              <a:t>物理交换机......</a:t>
            </a:r>
          </a:p>
          <a:p>
            <a:pPr>
              <a:defRPr/>
            </a:pPr>
            <a:endParaRPr lang="en-US" sz="2000" kern="0" dirty="0">
              <a:latin typeface="Gill Sans MT" charset="0"/>
              <a:cs typeface="+mn-cs"/>
            </a:endParaRPr>
          </a:p>
        </p:txBody>
      </p: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7193" y="2649273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2956" y="2649273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2092" y="2664199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614" y="2864458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156" y="2652448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0631" y="2450835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6293" y="2395273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520" y="3356023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EE（VLAN端口1-8）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7415" y="3356023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CS（VLAN端口9-15）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370" y="2827505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6290618" y="2835010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6855399" y="2840344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7612266" y="2835682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8577667" y="2831020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9092894" y="2836930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9956495" y="2845922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18BAC5-6F99-9949-A533-8E94FF0D852A}"/>
              </a:ext>
            </a:extLst>
          </p:cNvPr>
          <p:cNvGrpSpPr/>
          <p:nvPr/>
        </p:nvGrpSpPr>
        <p:grpSpPr>
          <a:xfrm>
            <a:off x="6211492" y="3817384"/>
            <a:ext cx="5305402" cy="2612342"/>
            <a:chOff x="6211492" y="3817384"/>
            <a:chExt cx="5305402" cy="2612342"/>
          </a:xfrm>
        </p:grpSpPr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032775F3-0670-3C4B-B2DF-70AE363DCDFF}"/>
                </a:ext>
              </a:extLst>
            </p:cNvPr>
            <p:cNvGrpSpPr/>
            <p:nvPr/>
          </p:nvGrpSpPr>
          <p:grpSpPr>
            <a:xfrm>
              <a:off x="6540241" y="4410585"/>
              <a:ext cx="4725167" cy="1478151"/>
              <a:chOff x="6576817" y="3374265"/>
              <a:chExt cx="4310127" cy="1451015"/>
            </a:xfrm>
          </p:grpSpPr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09D7D0E-60C1-2C48-AD6E-75E52E4358D7}"/>
                  </a:ext>
                </a:extLst>
              </p:cNvPr>
              <p:cNvSpPr/>
              <p:nvPr/>
            </p:nvSpPr>
            <p:spPr>
              <a:xfrm>
                <a:off x="8691093" y="338499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EF688021-C6FD-1B4E-B315-BB324D547AD5}"/>
                  </a:ext>
                </a:extLst>
              </p:cNvPr>
              <p:cNvSpPr/>
              <p:nvPr/>
            </p:nvSpPr>
            <p:spPr>
              <a:xfrm>
                <a:off x="9704233" y="356100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1F5AD41F-54EA-6A44-B0D6-74F874C66EF2}"/>
                  </a:ext>
                </a:extLst>
              </p:cNvPr>
              <p:cNvSpPr/>
              <p:nvPr/>
            </p:nvSpPr>
            <p:spPr>
              <a:xfrm>
                <a:off x="9274940" y="4110502"/>
                <a:ext cx="1094704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4C7FB047-C4AD-824E-B7ED-47D40D01146F}"/>
                  </a:ext>
                </a:extLst>
              </p:cNvPr>
              <p:cNvSpPr/>
              <p:nvPr/>
            </p:nvSpPr>
            <p:spPr>
              <a:xfrm>
                <a:off x="8178090" y="4250021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012F2C31-F332-114A-9BCF-F8B282914B90}"/>
                  </a:ext>
                </a:extLst>
              </p:cNvPr>
              <p:cNvSpPr/>
              <p:nvPr/>
            </p:nvSpPr>
            <p:spPr>
              <a:xfrm>
                <a:off x="7222907" y="4170602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D798AE63-63D4-7B40-9268-74F3FB1BA890}"/>
                  </a:ext>
                </a:extLst>
              </p:cNvPr>
              <p:cNvSpPr/>
              <p:nvPr/>
            </p:nvSpPr>
            <p:spPr>
              <a:xfrm>
                <a:off x="7029724" y="3539536"/>
                <a:ext cx="1313640" cy="575259"/>
              </a:xfrm>
              <a:prstGeom prst="ellipse">
                <a:avLst/>
              </a:prstGeom>
              <a:noFill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1D557D9-E710-6349-86FB-1E32C8BE5407}"/>
                  </a:ext>
                </a:extLst>
              </p:cNvPr>
              <p:cNvSpPr/>
              <p:nvPr/>
            </p:nvSpPr>
            <p:spPr>
              <a:xfrm>
                <a:off x="9792240" y="3842194"/>
                <a:ext cx="1094704" cy="5752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FB07E267-41BC-A04C-B76A-60A7F3D74A23}"/>
                  </a:ext>
                </a:extLst>
              </p:cNvPr>
              <p:cNvSpPr/>
              <p:nvPr/>
            </p:nvSpPr>
            <p:spPr>
              <a:xfrm>
                <a:off x="9358649" y="3395729"/>
                <a:ext cx="1094704" cy="528034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5682B567-D458-C848-AA8C-B31B69F32CB5}"/>
                  </a:ext>
                </a:extLst>
              </p:cNvPr>
              <p:cNvSpPr/>
              <p:nvPr/>
            </p:nvSpPr>
            <p:spPr>
              <a:xfrm>
                <a:off x="7727324" y="3374265"/>
                <a:ext cx="1442434" cy="605307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6200000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905F9C15-25EA-7B4C-940C-44F363940A1A}"/>
                  </a:ext>
                </a:extLst>
              </p:cNvPr>
              <p:cNvSpPr/>
              <p:nvPr/>
            </p:nvSpPr>
            <p:spPr>
              <a:xfrm>
                <a:off x="6576817" y="3859361"/>
                <a:ext cx="1313640" cy="575259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3500000" algn="b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931DE170-9A7A-A446-A6FC-4B1B055B91C6}"/>
                  </a:ext>
                </a:extLst>
              </p:cNvPr>
              <p:cNvSpPr/>
              <p:nvPr/>
            </p:nvSpPr>
            <p:spPr>
              <a:xfrm>
                <a:off x="7094483" y="3443189"/>
                <a:ext cx="3651294" cy="1248629"/>
              </a:xfrm>
              <a:custGeom>
                <a:avLst/>
                <a:gdLst>
                  <a:gd name="connsiteX0" fmla="*/ 18918 w 3651294"/>
                  <a:gd name="connsiteY0" fmla="*/ 327923 h 1248629"/>
                  <a:gd name="connsiteX1" fmla="*/ 0 w 3651294"/>
                  <a:gd name="connsiteY1" fmla="*/ 472965 h 1248629"/>
                  <a:gd name="connsiteX2" fmla="*/ 75674 w 3651294"/>
                  <a:gd name="connsiteY2" fmla="*/ 939625 h 1248629"/>
                  <a:gd name="connsiteX3" fmla="*/ 176574 w 3651294"/>
                  <a:gd name="connsiteY3" fmla="*/ 964850 h 1248629"/>
                  <a:gd name="connsiteX4" fmla="*/ 214411 w 3651294"/>
                  <a:gd name="connsiteY4" fmla="*/ 1034218 h 1248629"/>
                  <a:gd name="connsiteX5" fmla="*/ 1072055 w 3651294"/>
                  <a:gd name="connsiteY5" fmla="*/ 1248629 h 1248629"/>
                  <a:gd name="connsiteX6" fmla="*/ 1210791 w 3651294"/>
                  <a:gd name="connsiteY6" fmla="*/ 1179261 h 1248629"/>
                  <a:gd name="connsiteX7" fmla="*/ 1311691 w 3651294"/>
                  <a:gd name="connsiteY7" fmla="*/ 1248629 h 1248629"/>
                  <a:gd name="connsiteX8" fmla="*/ 2238703 w 3651294"/>
                  <a:gd name="connsiteY8" fmla="*/ 1242323 h 1248629"/>
                  <a:gd name="connsiteX9" fmla="*/ 2352215 w 3651294"/>
                  <a:gd name="connsiteY9" fmla="*/ 1072055 h 1248629"/>
                  <a:gd name="connsiteX10" fmla="*/ 2453114 w 3651294"/>
                  <a:gd name="connsiteY10" fmla="*/ 1109892 h 1248629"/>
                  <a:gd name="connsiteX11" fmla="*/ 3165716 w 3651294"/>
                  <a:gd name="connsiteY11" fmla="*/ 1021605 h 1248629"/>
                  <a:gd name="connsiteX12" fmla="*/ 3272921 w 3651294"/>
                  <a:gd name="connsiteY12" fmla="*/ 870257 h 1248629"/>
                  <a:gd name="connsiteX13" fmla="*/ 3651294 w 3651294"/>
                  <a:gd name="connsiteY13" fmla="*/ 567559 h 1248629"/>
                  <a:gd name="connsiteX14" fmla="*/ 3600844 w 3651294"/>
                  <a:gd name="connsiteY14" fmla="*/ 510803 h 1248629"/>
                  <a:gd name="connsiteX15" fmla="*/ 3619763 w 3651294"/>
                  <a:gd name="connsiteY15" fmla="*/ 416210 h 1248629"/>
                  <a:gd name="connsiteX16" fmla="*/ 3436883 w 3651294"/>
                  <a:gd name="connsiteY16" fmla="*/ 245942 h 1248629"/>
                  <a:gd name="connsiteX17" fmla="*/ 3436883 w 3651294"/>
                  <a:gd name="connsiteY17" fmla="*/ 245942 h 1248629"/>
                  <a:gd name="connsiteX18" fmla="*/ 3285534 w 3651294"/>
                  <a:gd name="connsiteY18" fmla="*/ 182880 h 1248629"/>
                  <a:gd name="connsiteX19" fmla="*/ 2699056 w 3651294"/>
                  <a:gd name="connsiteY19" fmla="*/ 18919 h 1248629"/>
                  <a:gd name="connsiteX20" fmla="*/ 2440502 w 3651294"/>
                  <a:gd name="connsiteY20" fmla="*/ 69368 h 1248629"/>
                  <a:gd name="connsiteX21" fmla="*/ 2308071 w 3651294"/>
                  <a:gd name="connsiteY21" fmla="*/ 6306 h 1248629"/>
                  <a:gd name="connsiteX22" fmla="*/ 2011680 w 3651294"/>
                  <a:gd name="connsiteY22" fmla="*/ 0 h 1248629"/>
                  <a:gd name="connsiteX23" fmla="*/ 1828800 w 3651294"/>
                  <a:gd name="connsiteY23" fmla="*/ 31531 h 1248629"/>
                  <a:gd name="connsiteX24" fmla="*/ 775663 w 3651294"/>
                  <a:gd name="connsiteY24" fmla="*/ 94593 h 1248629"/>
                  <a:gd name="connsiteX25" fmla="*/ 599089 w 3651294"/>
                  <a:gd name="connsiteY25" fmla="*/ 170268 h 1248629"/>
                  <a:gd name="connsiteX26" fmla="*/ 283779 w 3651294"/>
                  <a:gd name="connsiteY26" fmla="*/ 195492 h 1248629"/>
                  <a:gd name="connsiteX27" fmla="*/ 18918 w 3651294"/>
                  <a:gd name="connsiteY27" fmla="*/ 327923 h 12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51294" h="1248629">
                    <a:moveTo>
                      <a:pt x="18918" y="327923"/>
                    </a:moveTo>
                    <a:lnTo>
                      <a:pt x="0" y="472965"/>
                    </a:lnTo>
                    <a:lnTo>
                      <a:pt x="75674" y="939625"/>
                    </a:lnTo>
                    <a:lnTo>
                      <a:pt x="176574" y="964850"/>
                    </a:lnTo>
                    <a:lnTo>
                      <a:pt x="214411" y="1034218"/>
                    </a:lnTo>
                    <a:lnTo>
                      <a:pt x="1072055" y="1248629"/>
                    </a:lnTo>
                    <a:lnTo>
                      <a:pt x="1210791" y="1179261"/>
                    </a:lnTo>
                    <a:lnTo>
                      <a:pt x="1311691" y="1248629"/>
                    </a:lnTo>
                    <a:lnTo>
                      <a:pt x="2238703" y="1242323"/>
                    </a:lnTo>
                    <a:lnTo>
                      <a:pt x="2352215" y="1072055"/>
                    </a:lnTo>
                    <a:lnTo>
                      <a:pt x="2453114" y="1109892"/>
                    </a:lnTo>
                    <a:lnTo>
                      <a:pt x="3165716" y="1021605"/>
                    </a:lnTo>
                    <a:lnTo>
                      <a:pt x="3272921" y="870257"/>
                    </a:lnTo>
                    <a:lnTo>
                      <a:pt x="3651294" y="567559"/>
                    </a:lnTo>
                    <a:lnTo>
                      <a:pt x="3600844" y="510803"/>
                    </a:lnTo>
                    <a:lnTo>
                      <a:pt x="3619763" y="416210"/>
                    </a:lnTo>
                    <a:lnTo>
                      <a:pt x="3436883" y="245942"/>
                    </a:lnTo>
                    <a:lnTo>
                      <a:pt x="3436883" y="245942"/>
                    </a:lnTo>
                    <a:lnTo>
                      <a:pt x="3285534" y="182880"/>
                    </a:lnTo>
                    <a:lnTo>
                      <a:pt x="2699056" y="18919"/>
                    </a:lnTo>
                    <a:lnTo>
                      <a:pt x="2440502" y="69368"/>
                    </a:lnTo>
                    <a:lnTo>
                      <a:pt x="2308071" y="6306"/>
                    </a:lnTo>
                    <a:lnTo>
                      <a:pt x="2011680" y="0"/>
                    </a:lnTo>
                    <a:lnTo>
                      <a:pt x="1828800" y="31531"/>
                    </a:lnTo>
                    <a:lnTo>
                      <a:pt x="775663" y="94593"/>
                    </a:lnTo>
                    <a:lnTo>
                      <a:pt x="599089" y="170268"/>
                    </a:lnTo>
                    <a:lnTo>
                      <a:pt x="283779" y="195492"/>
                    </a:lnTo>
                    <a:lnTo>
                      <a:pt x="18918" y="3279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2" name="Rectangle 211">
              <a:extLst>
                <a:ext uri="{FF2B5EF4-FFF2-40B4-BE49-F238E27FC236}">
                  <a16:creationId xmlns:a16="http://schemas.microsoft.com/office/drawing/2014/main" id="{69F6A505-6FC4-F044-8AE9-A1A9917E6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492" y="3817384"/>
              <a:ext cx="5140325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defTabSz="91440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...作为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ＭＳ Ｐゴシック" charset="0"/>
                </a:rPr>
                <a:t>多个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虚拟交换机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运行</a:t>
              </a:r>
            </a:p>
            <a:p>
              <a:pPr marL="342900" marR="0" lvl="0" indent="-342900" defTabSz="91440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921662-C3D4-0647-9F72-39C9CE0D19E6}"/>
                </a:ext>
              </a:extLst>
            </p:cNvPr>
            <p:cNvGrpSpPr/>
            <p:nvPr/>
          </p:nvGrpSpPr>
          <p:grpSpPr>
            <a:xfrm>
              <a:off x="6371136" y="4706033"/>
              <a:ext cx="2504545" cy="1723693"/>
              <a:chOff x="6713475" y="4508715"/>
              <a:chExt cx="2504545" cy="1723693"/>
            </a:xfrm>
          </p:grpSpPr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1557549E-498F-7447-979B-9B359264E0A6}"/>
                  </a:ext>
                </a:extLst>
              </p:cNvPr>
              <p:cNvGrpSpPr/>
              <p:nvPr/>
            </p:nvGrpSpPr>
            <p:grpSpPr>
              <a:xfrm>
                <a:off x="7956791" y="4882148"/>
                <a:ext cx="1253884" cy="519112"/>
                <a:chOff x="9277591" y="4082048"/>
                <a:chExt cx="1253884" cy="519112"/>
              </a:xfrm>
            </p:grpSpPr>
            <p:sp>
              <p:nvSpPr>
                <p:cNvPr id="662" name="Rectangle 75">
                  <a:extLst>
                    <a:ext uri="{FF2B5EF4-FFF2-40B4-BE49-F238E27FC236}">
                      <a16:creationId xmlns:a16="http://schemas.microsoft.com/office/drawing/2014/main" id="{27B96988-11D0-474D-93EB-348F240AF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0181" y="4127584"/>
                  <a:ext cx="1188897" cy="471997"/>
                </a:xfrm>
                <a:prstGeom prst="rect">
                  <a:avLst/>
                </a:prstGeom>
                <a:solidFill>
                  <a:srgbClr val="F56F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3" name="Rectangle 2">
                  <a:extLst>
                    <a:ext uri="{FF2B5EF4-FFF2-40B4-BE49-F238E27FC236}">
                      <a16:creationId xmlns:a16="http://schemas.microsoft.com/office/drawing/2014/main" id="{8B68E981-F5E3-2F42-819A-A669CFE11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9866" y="4128085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4" name="Line 3">
                  <a:extLst>
                    <a:ext uri="{FF2B5EF4-FFF2-40B4-BE49-F238E27FC236}">
                      <a16:creationId xmlns:a16="http://schemas.microsoft.com/office/drawing/2014/main" id="{5E688D47-83AD-C34B-A1ED-6322C3943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453" y="4342570"/>
                  <a:ext cx="1179110" cy="14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5" name="Text Box 6">
                  <a:extLst>
                    <a:ext uri="{FF2B5EF4-FFF2-40B4-BE49-F238E27FC236}">
                      <a16:creationId xmlns:a16="http://schemas.microsoft.com/office/drawing/2014/main" id="{FBA92F64-DEA8-0145-A270-ADFA4F748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7591" y="4097084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1</a:t>
                  </a:r>
                </a:p>
              </p:txBody>
            </p:sp>
            <p:sp>
              <p:nvSpPr>
                <p:cNvPr id="666" name="Line 18">
                  <a:extLst>
                    <a:ext uri="{FF2B5EF4-FFF2-40B4-BE49-F238E27FC236}">
                      <a16:creationId xmlns:a16="http://schemas.microsoft.com/office/drawing/2014/main" id="{B05E417E-D861-214C-90B9-6B8EDFA4C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0891" y="413284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7" name="Line 21">
                  <a:extLst>
                    <a:ext uri="{FF2B5EF4-FFF2-40B4-BE49-F238E27FC236}">
                      <a16:creationId xmlns:a16="http://schemas.microsoft.com/office/drawing/2014/main" id="{D7A2106C-D1FA-FC49-A4A1-12E5A1147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40378" y="412967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8" name="Line 23">
                  <a:extLst>
                    <a:ext uri="{FF2B5EF4-FFF2-40B4-BE49-F238E27FC236}">
                      <a16:creationId xmlns:a16="http://schemas.microsoft.com/office/drawing/2014/main" id="{BE1A2472-CC43-B049-946E-8A2507DEC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11878" y="4137610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9" name="Text Box 26">
                  <a:extLst>
                    <a:ext uri="{FF2B5EF4-FFF2-40B4-BE49-F238E27FC236}">
                      <a16:creationId xmlns:a16="http://schemas.microsoft.com/office/drawing/2014/main" id="{6A32EC24-5E70-9845-AE75-3CFCAEC76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8378" y="4296360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8</a:t>
                  </a:r>
                </a:p>
              </p:txBody>
            </p:sp>
            <p:sp>
              <p:nvSpPr>
                <p:cNvPr id="670" name="Text Box 30">
                  <a:extLst>
                    <a:ext uri="{FF2B5EF4-FFF2-40B4-BE49-F238E27FC236}">
                      <a16:creationId xmlns:a16="http://schemas.microsoft.com/office/drawing/2014/main" id="{8197BC53-69F8-A742-8EF7-9255154961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87115" y="4297109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2</a:t>
                  </a:r>
                </a:p>
              </p:txBody>
            </p:sp>
            <p:sp>
              <p:nvSpPr>
                <p:cNvPr id="671" name="Text Box 57">
                  <a:extLst>
                    <a:ext uri="{FF2B5EF4-FFF2-40B4-BE49-F238E27FC236}">
                      <a16:creationId xmlns:a16="http://schemas.microsoft.com/office/drawing/2014/main" id="{F222EBB6-5B2A-0D45-92C3-2B55D5AE7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3616" y="4082048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7</a:t>
                  </a:r>
                </a:p>
              </p:txBody>
            </p:sp>
            <p:sp>
              <p:nvSpPr>
                <p:cNvPr id="672" name="Oval 81">
                  <a:extLst>
                    <a:ext uri="{FF2B5EF4-FFF2-40B4-BE49-F238E27FC236}">
                      <a16:creationId xmlns:a16="http://schemas.microsoft.com/office/drawing/2014/main" id="{E52540DE-6219-0B44-87AE-A9BD6A3D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5753" y="4442410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3" name="Oval 82">
                  <a:extLst>
                    <a:ext uri="{FF2B5EF4-FFF2-40B4-BE49-F238E27FC236}">
                      <a16:creationId xmlns:a16="http://schemas.microsoft.com/office/drawing/2014/main" id="{A0B5B120-1532-1C46-9438-F25A285AF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853" y="4439235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4" name="Oval 83">
                  <a:extLst>
                    <a:ext uri="{FF2B5EF4-FFF2-40B4-BE49-F238E27FC236}">
                      <a16:creationId xmlns:a16="http://schemas.microsoft.com/office/drawing/2014/main" id="{A3B232BC-691D-3F49-A451-1D60DC31F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5228" y="4443998"/>
                  <a:ext cx="42863" cy="476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1E0E1360-1D03-4244-AB63-FBB9A246D632}"/>
                  </a:ext>
                </a:extLst>
              </p:cNvPr>
              <p:cNvGrpSpPr/>
              <p:nvPr/>
            </p:nvGrpSpPr>
            <p:grpSpPr>
              <a:xfrm>
                <a:off x="8011898" y="4508715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09" name="Freeform 608">
                  <a:extLst>
                    <a:ext uri="{FF2B5EF4-FFF2-40B4-BE49-F238E27FC236}">
                      <a16:creationId xmlns:a16="http://schemas.microsoft.com/office/drawing/2014/main" id="{93AAB91A-4626-864D-913D-2F31098E582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E0274902-E835-C346-937F-15C1C8A96F98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C39AA749-E2A1-5044-812D-948525D6BBA4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25F61225-EAA4-BB43-9F0E-F6385A13958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DFB55FEA-9214-6845-BED9-A5E6C52BAF1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Freeform 613">
                    <a:extLst>
                      <a:ext uri="{FF2B5EF4-FFF2-40B4-BE49-F238E27FC236}">
                        <a16:creationId xmlns:a16="http://schemas.microsoft.com/office/drawing/2014/main" id="{F1D41D29-9F0B-6541-9334-EDDEC9F3906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AD004A6-8C47-C844-B24D-6D3E4EAFA6DC}"/>
                  </a:ext>
                </a:extLst>
              </p:cNvPr>
              <p:cNvGrpSpPr/>
              <p:nvPr/>
            </p:nvGrpSpPr>
            <p:grpSpPr>
              <a:xfrm>
                <a:off x="6713475" y="5263098"/>
                <a:ext cx="2324083" cy="969310"/>
                <a:chOff x="6713475" y="5263098"/>
                <a:chExt cx="2324083" cy="969310"/>
              </a:xfrm>
            </p:grpSpPr>
            <p:sp>
              <p:nvSpPr>
                <p:cNvPr id="574" name="Line 61">
                  <a:extLst>
                    <a:ext uri="{FF2B5EF4-FFF2-40B4-BE49-F238E27FC236}">
                      <a16:creationId xmlns:a16="http://schemas.microsoft.com/office/drawing/2014/main" id="{C8A4EEED-1DD9-2043-A8F0-64BD1469D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59676" y="5267911"/>
                  <a:ext cx="901700" cy="2794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5" name="Line 62">
                  <a:extLst>
                    <a:ext uri="{FF2B5EF4-FFF2-40B4-BE49-F238E27FC236}">
                      <a16:creationId xmlns:a16="http://schemas.microsoft.com/office/drawing/2014/main" id="{B6658ABF-84A5-9D49-88CF-B3072D8BA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45439" y="5263098"/>
                  <a:ext cx="806450" cy="4191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6" name="Line 63">
                  <a:extLst>
                    <a:ext uri="{FF2B5EF4-FFF2-40B4-BE49-F238E27FC236}">
                      <a16:creationId xmlns:a16="http://schemas.microsoft.com/office/drawing/2014/main" id="{104CD8A8-65F3-2047-9A76-DB6AF9480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64575" y="5268398"/>
                  <a:ext cx="672983" cy="36131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81" name="Text Box 72">
                  <a:extLst>
                    <a:ext uri="{FF2B5EF4-FFF2-40B4-BE49-F238E27FC236}">
                      <a16:creationId xmlns:a16="http://schemas.microsoft.com/office/drawing/2014/main" id="{9969E5E3-3D92-2D46-B9C4-969153B6B7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69377" y="5955409"/>
                  <a:ext cx="173156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i="0" dirty="0">
                      <a:solidFill>
                        <a:srgbClr val="000000"/>
                      </a:solidFill>
                      <a:latin typeface="Arial" charset="0"/>
                    </a:rPr>
                    <a:t>EE（VLAN端口1-8）</a:t>
                  </a:r>
                </a:p>
              </p:txBody>
            </p:sp>
            <p:sp>
              <p:nvSpPr>
                <p:cNvPr id="590" name="Text Box 45">
                  <a:extLst>
                    <a:ext uri="{FF2B5EF4-FFF2-40B4-BE49-F238E27FC236}">
                      <a16:creationId xmlns:a16="http://schemas.microsoft.com/office/drawing/2014/main" id="{3C95110B-9ADB-DC4E-878A-70D85E2AC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98227" y="5426891"/>
                  <a:ext cx="34336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800" i="0" dirty="0">
                      <a:solidFill>
                        <a:srgbClr val="000000"/>
                      </a:solidFill>
                      <a:latin typeface="+mn-lt"/>
                    </a:rPr>
                    <a:t>...</a:t>
                  </a:r>
                </a:p>
              </p:txBody>
            </p:sp>
            <p:grpSp>
              <p:nvGrpSpPr>
                <p:cNvPr id="591" name="Group 44">
                  <a:extLst>
                    <a:ext uri="{FF2B5EF4-FFF2-40B4-BE49-F238E27FC236}">
                      <a16:creationId xmlns:a16="http://schemas.microsoft.com/office/drawing/2014/main" id="{37D271C4-F866-344E-859B-5D8A6AA5E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13475" y="5434396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E7EAE4D-E265-AD46-B29F-100BD3D8BA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8" name="Freeform 46">
                    <a:extLst>
                      <a:ext uri="{FF2B5EF4-FFF2-40B4-BE49-F238E27FC236}">
                        <a16:creationId xmlns:a16="http://schemas.microsoft.com/office/drawing/2014/main" id="{1718B8A6-4704-2E47-850D-969F80C1A6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592" name="Group 44">
                  <a:extLst>
                    <a:ext uri="{FF2B5EF4-FFF2-40B4-BE49-F238E27FC236}">
                      <a16:creationId xmlns:a16="http://schemas.microsoft.com/office/drawing/2014/main" id="{DFF3640E-DE8E-2846-9EC4-62511FA2A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78256" y="5439730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5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B88B671-831A-BF4D-B80A-C0B98F2FF8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6" name="Freeform 46">
                    <a:extLst>
                      <a:ext uri="{FF2B5EF4-FFF2-40B4-BE49-F238E27FC236}">
                        <a16:creationId xmlns:a16="http://schemas.microsoft.com/office/drawing/2014/main" id="{FF76564F-1425-BA4E-8D99-A58B56803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593" name="Group 44">
                  <a:extLst>
                    <a:ext uri="{FF2B5EF4-FFF2-40B4-BE49-F238E27FC236}">
                      <a16:creationId xmlns:a16="http://schemas.microsoft.com/office/drawing/2014/main" id="{D2ACFA91-3AF2-5D49-BFE6-8B43D69F2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5123" y="5435068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8918D717-448C-9E42-AAA9-63B5732D6D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4" name="Freeform 46">
                    <a:extLst>
                      <a:ext uri="{FF2B5EF4-FFF2-40B4-BE49-F238E27FC236}">
                        <a16:creationId xmlns:a16="http://schemas.microsoft.com/office/drawing/2014/main" id="{84DD81C4-5B4A-1545-92AE-1242C9632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27051A-00A6-E14B-A445-814273D5873E}"/>
                </a:ext>
              </a:extLst>
            </p:cNvPr>
            <p:cNvGrpSpPr/>
            <p:nvPr/>
          </p:nvGrpSpPr>
          <p:grpSpPr>
            <a:xfrm>
              <a:off x="8944384" y="4697880"/>
              <a:ext cx="2572510" cy="1717408"/>
              <a:chOff x="8810272" y="4515000"/>
              <a:chExt cx="2572510" cy="1717408"/>
            </a:xfrm>
          </p:grpSpPr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1B7EBF1C-A4EE-8B4D-8767-1D8755245B08}"/>
                  </a:ext>
                </a:extLst>
              </p:cNvPr>
              <p:cNvGrpSpPr/>
              <p:nvPr/>
            </p:nvGrpSpPr>
            <p:grpSpPr>
              <a:xfrm>
                <a:off x="9139356" y="4877393"/>
                <a:ext cx="1256356" cy="523875"/>
                <a:chOff x="10935644" y="4822113"/>
                <a:chExt cx="1256356" cy="523875"/>
              </a:xfrm>
            </p:grpSpPr>
            <p:sp>
              <p:nvSpPr>
                <p:cNvPr id="649" name="Rectangle 76">
                  <a:extLst>
                    <a:ext uri="{FF2B5EF4-FFF2-40B4-BE49-F238E27FC236}">
                      <a16:creationId xmlns:a16="http://schemas.microsoft.com/office/drawing/2014/main" id="{E65626A6-4868-7640-8E71-737D09BD9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01071" y="4880851"/>
                  <a:ext cx="1190929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Rectangle 2">
                  <a:extLst>
                    <a:ext uri="{FF2B5EF4-FFF2-40B4-BE49-F238E27FC236}">
                      <a16:creationId xmlns:a16="http://schemas.microsoft.com/office/drawing/2014/main" id="{71B72A86-9E20-EC4E-93E3-2CF1D58E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0391" y="4872913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1" name="Line 3">
                  <a:extLst>
                    <a:ext uri="{FF2B5EF4-FFF2-40B4-BE49-F238E27FC236}">
                      <a16:creationId xmlns:a16="http://schemas.microsoft.com/office/drawing/2014/main" id="{2222A9E6-7415-2841-B604-7FBC00BA0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09376" y="5090714"/>
                  <a:ext cx="1163270" cy="28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2" name="Line 17">
                  <a:extLst>
                    <a:ext uri="{FF2B5EF4-FFF2-40B4-BE49-F238E27FC236}">
                      <a16:creationId xmlns:a16="http://schemas.microsoft.com/office/drawing/2014/main" id="{ADFAB7C5-BD60-CC48-85B2-5DCD1ED4A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01146" y="488243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3" name="Line 24">
                  <a:extLst>
                    <a:ext uri="{FF2B5EF4-FFF2-40B4-BE49-F238E27FC236}">
                      <a16:creationId xmlns:a16="http://schemas.microsoft.com/office/drawing/2014/main" id="{4231A000-6642-2841-A691-17AEE6F13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5871" y="4877676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4" name="Line 25">
                  <a:extLst>
                    <a:ext uri="{FF2B5EF4-FFF2-40B4-BE49-F238E27FC236}">
                      <a16:creationId xmlns:a16="http://schemas.microsoft.com/office/drawing/2014/main" id="{A07D36A7-E5A1-6540-AA67-969B85C009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96421" y="487291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5" name="Text Box 27">
                  <a:extLst>
                    <a:ext uri="{FF2B5EF4-FFF2-40B4-BE49-F238E27FC236}">
                      <a16:creationId xmlns:a16="http://schemas.microsoft.com/office/drawing/2014/main" id="{A4523ACC-2460-6341-86DC-C45C08E82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54695" y="4830300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9</a:t>
                  </a:r>
                </a:p>
              </p:txBody>
            </p:sp>
            <p:sp>
              <p:nvSpPr>
                <p:cNvPr id="656" name="Text Box 28">
                  <a:extLst>
                    <a:ext uri="{FF2B5EF4-FFF2-40B4-BE49-F238E27FC236}">
                      <a16:creationId xmlns:a16="http://schemas.microsoft.com/office/drawing/2014/main" id="{59A40326-B578-E54E-A3BC-A02453F99E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13871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16</a:t>
                  </a:r>
                </a:p>
              </p:txBody>
            </p:sp>
            <p:sp>
              <p:nvSpPr>
                <p:cNvPr id="657" name="Text Box 29">
                  <a:extLst>
                    <a:ext uri="{FF2B5EF4-FFF2-40B4-BE49-F238E27FC236}">
                      <a16:creationId xmlns:a16="http://schemas.microsoft.com/office/drawing/2014/main" id="{BD98A039-D622-A540-9E42-23C920966A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35644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10</a:t>
                  </a:r>
                </a:p>
              </p:txBody>
            </p:sp>
            <p:sp>
              <p:nvSpPr>
                <p:cNvPr id="658" name="Text Box 74">
                  <a:extLst>
                    <a:ext uri="{FF2B5EF4-FFF2-40B4-BE49-F238E27FC236}">
                      <a16:creationId xmlns:a16="http://schemas.microsoft.com/office/drawing/2014/main" id="{1B787302-8EC4-E34A-9C56-E010EF8392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09108" y="4822113"/>
                  <a:ext cx="29845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i="0" dirty="0">
                      <a:solidFill>
                        <a:schemeClr val="bg1"/>
                      </a:solidFill>
                      <a:latin typeface="Arial" charset="0"/>
                    </a:rPr>
                    <a:t>15</a:t>
                  </a:r>
                </a:p>
              </p:txBody>
            </p:sp>
            <p:sp>
              <p:nvSpPr>
                <p:cNvPr id="659" name="Oval 84">
                  <a:extLst>
                    <a:ext uri="{FF2B5EF4-FFF2-40B4-BE49-F238E27FC236}">
                      <a16:creationId xmlns:a16="http://schemas.microsoft.com/office/drawing/2014/main" id="{DF07D6F5-A194-324B-AA14-90705A3EA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47121" y="5185651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0" name="Oval 85">
                  <a:extLst>
                    <a:ext uri="{FF2B5EF4-FFF2-40B4-BE49-F238E27FC236}">
                      <a16:creationId xmlns:a16="http://schemas.microsoft.com/office/drawing/2014/main" id="{FEF46F66-7BA6-0848-A338-502D368AB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34421" y="4971338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1" name="Oval 86">
                  <a:extLst>
                    <a:ext uri="{FF2B5EF4-FFF2-40B4-BE49-F238E27FC236}">
                      <a16:creationId xmlns:a16="http://schemas.microsoft.com/office/drawing/2014/main" id="{CDD6FCD4-4E2B-CA4B-877B-B9C677C91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9133" y="4968163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577" name="Text Box 64">
                <a:extLst>
                  <a:ext uri="{FF2B5EF4-FFF2-40B4-BE49-F238E27FC236}">
                    <a16:creationId xmlns:a16="http://schemas.microsoft.com/office/drawing/2014/main" id="{71E6981D-8B61-704D-9538-1846331D0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4471" y="5463844"/>
                <a:ext cx="34336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i="0" dirty="0">
                    <a:solidFill>
                      <a:srgbClr val="000000"/>
                    </a:solidFill>
                    <a:latin typeface="+mn-lt"/>
                  </a:rPr>
                  <a:t>...</a:t>
                </a:r>
              </a:p>
            </p:txBody>
          </p:sp>
          <p:sp>
            <p:nvSpPr>
              <p:cNvPr id="578" name="Line 69">
                <a:extLst>
                  <a:ext uri="{FF2B5EF4-FFF2-40B4-BE49-F238E27FC236}">
                    <a16:creationId xmlns:a16="http://schemas.microsoft.com/office/drawing/2014/main" id="{790193E6-E58F-6348-B912-D3C188C3F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3013" y="5251834"/>
                <a:ext cx="101600" cy="377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Line 70">
                <a:extLst>
                  <a:ext uri="{FF2B5EF4-FFF2-40B4-BE49-F238E27FC236}">
                    <a16:creationId xmlns:a16="http://schemas.microsoft.com/office/drawing/2014/main" id="{B855E16D-E833-964B-A02F-B3E7FC8F2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3488" y="5050221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2" name="Text Box 73">
                <a:extLst>
                  <a:ext uri="{FF2B5EF4-FFF2-40B4-BE49-F238E27FC236}">
                    <a16:creationId xmlns:a16="http://schemas.microsoft.com/office/drawing/2014/main" id="{9DD4CDAE-4937-AD47-8AE2-BA2CC98F7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272" y="5955409"/>
                <a:ext cx="257251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0" dirty="0">
                    <a:solidFill>
                      <a:srgbClr val="000000"/>
                    </a:solidFill>
                    <a:latin typeface="Arial" charset="0"/>
                  </a:rPr>
                  <a:t>CS（VLAN端口9-15）</a:t>
                </a:r>
              </a:p>
            </p:txBody>
          </p:sp>
          <p:grpSp>
            <p:nvGrpSpPr>
              <p:cNvPr id="594" name="Group 44">
                <a:extLst>
                  <a:ext uri="{FF2B5EF4-FFF2-40B4-BE49-F238E27FC236}">
                    <a16:creationId xmlns:a16="http://schemas.microsoft.com/office/drawing/2014/main" id="{A37BDD8D-DFA2-7E49-8169-E5C71164A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00524" y="5430406"/>
                <a:ext cx="609600" cy="558800"/>
                <a:chOff x="-44" y="1473"/>
                <a:chExt cx="981" cy="1105"/>
              </a:xfrm>
            </p:grpSpPr>
            <p:pic>
              <p:nvPicPr>
                <p:cNvPr id="601" name="Picture 45" descr="desktop_computer_stylized_medium">
                  <a:extLst>
                    <a:ext uri="{FF2B5EF4-FFF2-40B4-BE49-F238E27FC236}">
                      <a16:creationId xmlns:a16="http://schemas.microsoft.com/office/drawing/2014/main" id="{CD31DF6B-49B9-694F-9A83-BB540C45D4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2" name="Freeform 46">
                  <a:extLst>
                    <a:ext uri="{FF2B5EF4-FFF2-40B4-BE49-F238E27FC236}">
                      <a16:creationId xmlns:a16="http://schemas.microsoft.com/office/drawing/2014/main" id="{B5C46613-86CD-0746-AA4E-C3F449FEF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595" name="Group 44">
                <a:extLst>
                  <a:ext uri="{FF2B5EF4-FFF2-40B4-BE49-F238E27FC236}">
                    <a16:creationId xmlns:a16="http://schemas.microsoft.com/office/drawing/2014/main" id="{D3C95FFE-8A11-6B4D-A493-7954CBAAB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15751" y="5436316"/>
                <a:ext cx="609600" cy="558800"/>
                <a:chOff x="-44" y="1473"/>
                <a:chExt cx="981" cy="1105"/>
              </a:xfrm>
            </p:grpSpPr>
            <p:pic>
              <p:nvPicPr>
                <p:cNvPr id="599" name="Picture 45" descr="desktop_computer_stylized_medium">
                  <a:extLst>
                    <a:ext uri="{FF2B5EF4-FFF2-40B4-BE49-F238E27FC236}">
                      <a16:creationId xmlns:a16="http://schemas.microsoft.com/office/drawing/2014/main" id="{AC60ABBD-5927-3947-91D4-0B5FE7D9F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0" name="Freeform 46">
                  <a:extLst>
                    <a:ext uri="{FF2B5EF4-FFF2-40B4-BE49-F238E27FC236}">
                      <a16:creationId xmlns:a16="http://schemas.microsoft.com/office/drawing/2014/main" id="{853B4F5E-4C5E-6A4B-A81D-0FB8F82C2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0274C7F3-D9FF-A543-9669-2E8AEFE209A9}"/>
                  </a:ext>
                </a:extLst>
              </p:cNvPr>
              <p:cNvGrpSpPr/>
              <p:nvPr/>
            </p:nvGrpSpPr>
            <p:grpSpPr>
              <a:xfrm>
                <a:off x="9202354" y="4515000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76" name="Freeform 675">
                  <a:extLst>
                    <a:ext uri="{FF2B5EF4-FFF2-40B4-BE49-F238E27FC236}">
                      <a16:creationId xmlns:a16="http://schemas.microsoft.com/office/drawing/2014/main" id="{2212059A-C18E-E647-9FCF-DE3FFA06687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4E988FFB-790A-B64B-AD20-A08B796A51D3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78" name="Freeform 677">
                    <a:extLst>
                      <a:ext uri="{FF2B5EF4-FFF2-40B4-BE49-F238E27FC236}">
                        <a16:creationId xmlns:a16="http://schemas.microsoft.com/office/drawing/2014/main" id="{66908B6C-B117-9841-879C-62BBC6B65112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Freeform 678">
                    <a:extLst>
                      <a:ext uri="{FF2B5EF4-FFF2-40B4-BE49-F238E27FC236}">
                        <a16:creationId xmlns:a16="http://schemas.microsoft.com/office/drawing/2014/main" id="{400F8E7D-6C49-1F45-8E8D-9C8ACEB7BF1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0" name="Freeform 679">
                    <a:extLst>
                      <a:ext uri="{FF2B5EF4-FFF2-40B4-BE49-F238E27FC236}">
                        <a16:creationId xmlns:a16="http://schemas.microsoft.com/office/drawing/2014/main" id="{816B6622-EACD-A74E-8FBA-7CB71693184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Freeform 680">
                    <a:extLst>
                      <a:ext uri="{FF2B5EF4-FFF2-40B4-BE49-F238E27FC236}">
                        <a16:creationId xmlns:a16="http://schemas.microsoft.com/office/drawing/2014/main" id="{90BA40F3-69B1-A24F-B0C8-3C80AB3786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82" name="Line 70">
                <a:extLst>
                  <a:ext uri="{FF2B5EF4-FFF2-40B4-BE49-F238E27FC236}">
                    <a16:creationId xmlns:a16="http://schemas.microsoft.com/office/drawing/2014/main" id="{0BF331E8-D094-9A4E-A183-AFB19DA81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595" y="5048617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96" name="Group 44">
                <a:extLst>
                  <a:ext uri="{FF2B5EF4-FFF2-40B4-BE49-F238E27FC236}">
                    <a16:creationId xmlns:a16="http://schemas.microsoft.com/office/drawing/2014/main" id="{E5446E80-AB67-8C42-826C-CF3CCA6BB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79352" y="5445308"/>
                <a:ext cx="609600" cy="558800"/>
                <a:chOff x="-44" y="1473"/>
                <a:chExt cx="981" cy="1105"/>
              </a:xfrm>
            </p:grpSpPr>
            <p:pic>
              <p:nvPicPr>
                <p:cNvPr id="597" name="Picture 45" descr="desktop_computer_stylized_medium">
                  <a:extLst>
                    <a:ext uri="{FF2B5EF4-FFF2-40B4-BE49-F238E27FC236}">
                      <a16:creationId xmlns:a16="http://schemas.microsoft.com/office/drawing/2014/main" id="{681F82DD-2C88-BE4E-A84A-D12B49ED2A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8" name="Freeform 46">
                  <a:extLst>
                    <a:ext uri="{FF2B5EF4-FFF2-40B4-BE49-F238E27FC236}">
                      <a16:creationId xmlns:a16="http://schemas.microsoft.com/office/drawing/2014/main" id="{6B627442-314B-A349-9915-C40A0D16D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87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8767518" y="3871809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9936386" y="3867054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基于端口的VLANs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8811490" y="3492261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9268" y="4222579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5031" y="4222579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4167" y="4237505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689" y="4437764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231" y="4225754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2706" y="4024141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368" y="3968579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595" y="4929329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EE（VLAN端口1-8）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9490" y="4929329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CS（VLAN端口9-15）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445" y="4400811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7522693" y="4408316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8087474" y="4413650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8844341" y="4408988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9809742" y="4404326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10324969" y="4410236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11188570" y="4419228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16">
            <a:extLst>
              <a:ext uri="{FF2B5EF4-FFF2-40B4-BE49-F238E27FC236}">
                <a16:creationId xmlns:a16="http://schemas.microsoft.com/office/drawing/2014/main" id="{8752C49F-3AB0-9B44-98E8-567C5592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7" y="1497947"/>
            <a:ext cx="607461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kern="0" dirty="0">
                <a:solidFill>
                  <a:srgbClr val="C00000"/>
                </a:solidFill>
                <a:cs typeface="+mn-cs"/>
              </a:rPr>
              <a:t>流量隔离：</a:t>
            </a:r>
            <a:r>
              <a:rPr lang="en-US" kern="0" dirty="0">
                <a:cs typeface="+mn-cs"/>
              </a:rPr>
              <a:t>进入/来自端口</a:t>
            </a:r>
            <a:r>
              <a:rPr lang="en-US" kern="0" dirty="0">
                <a:cs typeface="Arial"/>
              </a:rPr>
              <a:t>1</a:t>
            </a:r>
            <a:r>
              <a:rPr lang="en-US" kern="0" dirty="0">
                <a:cs typeface="+mn-cs"/>
              </a:rPr>
              <a:t>-</a:t>
            </a:r>
            <a:r>
              <a:rPr lang="en-US" kern="0" dirty="0">
                <a:cs typeface="Arial"/>
              </a:rPr>
              <a:t>8的</a:t>
            </a:r>
            <a:r>
              <a:rPr lang="en-US" kern="0" dirty="0">
                <a:cs typeface="+mn-cs"/>
              </a:rPr>
              <a:t>帧</a:t>
            </a:r>
            <a:r>
              <a:rPr lang="en-US" i="1" kern="0" dirty="0">
                <a:cs typeface="+mn-cs"/>
              </a:rPr>
              <a:t>只能</a:t>
            </a:r>
            <a:r>
              <a:rPr lang="en-US" kern="0" dirty="0">
                <a:cs typeface="+mn-cs"/>
              </a:rPr>
              <a:t>到达端口</a:t>
            </a:r>
            <a:r>
              <a:rPr lang="en-US" kern="0" dirty="0">
                <a:cs typeface="Arial"/>
              </a:rPr>
              <a:t>1-</a:t>
            </a:r>
            <a:r>
              <a:rPr lang="en-US" kern="0" dirty="0">
                <a:cs typeface="+mn-cs"/>
              </a:rPr>
              <a:t>8</a:t>
            </a:r>
          </a:p>
          <a:p>
            <a:pPr marL="681038" lvl="1" indent="-223838">
              <a:defRPr/>
            </a:pPr>
            <a:r>
              <a:rPr lang="en-US" kern="0" dirty="0"/>
              <a:t>也可以根据端点的MAC地址来定义VLAN，而不是根据交换机端口来定义。</a:t>
            </a:r>
          </a:p>
        </p:txBody>
      </p:sp>
      <p:sp>
        <p:nvSpPr>
          <p:cNvPr id="200" name="Rectangle 117">
            <a:extLst>
              <a:ext uri="{FF2B5EF4-FFF2-40B4-BE49-F238E27FC236}">
                <a16:creationId xmlns:a16="http://schemas.microsoft.com/office/drawing/2014/main" id="{8500F4BE-F251-994C-BDEF-CAFC5E53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44" y="3339914"/>
            <a:ext cx="5886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动态成员资格</a:t>
            </a:r>
            <a:r>
              <a:rPr lang="en-US" sz="2800" dirty="0">
                <a:solidFill>
                  <a:srgbClr val="FF0000"/>
                </a:solidFill>
                <a:ea typeface="ＭＳ Ｐゴシック" charset="0"/>
              </a:rPr>
              <a:t>：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端口可以在VLAN之间动态分配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DA561-4E6E-B142-A109-FCB9FCA9B796}"/>
              </a:ext>
            </a:extLst>
          </p:cNvPr>
          <p:cNvGrpSpPr/>
          <p:nvPr/>
        </p:nvGrpSpPr>
        <p:grpSpPr>
          <a:xfrm>
            <a:off x="994376" y="1896035"/>
            <a:ext cx="9669142" cy="4109104"/>
            <a:chOff x="994376" y="1896035"/>
            <a:chExt cx="9669142" cy="4109104"/>
          </a:xfrm>
        </p:grpSpPr>
        <p:sp>
          <p:nvSpPr>
            <p:cNvPr id="203" name="Rectangle 124">
              <a:extLst>
                <a:ext uri="{FF2B5EF4-FFF2-40B4-BE49-F238E27FC236}">
                  <a16:creationId xmlns:a16="http://schemas.microsoft.com/office/drawing/2014/main" id="{5B122FCB-1113-7F40-AA3B-B4A91A43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376" y="4392239"/>
              <a:ext cx="6199939" cy="161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defTabSz="91440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ＭＳ Ｐゴシック" charset="0"/>
                </a:rPr>
                <a:t>VLANS之间的转发：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通过路由完成（就像使用独立的交换机一样）</a:t>
              </a:r>
            </a:p>
            <a:p>
              <a:pPr marL="681038" marR="0" lvl="1" indent="-223838" defTabSz="91440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在实践中，供应商出售组合式交换机和路由器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72C96C-094A-EF47-93A1-1326F1D96F80}"/>
                </a:ext>
              </a:extLst>
            </p:cNvPr>
            <p:cNvCxnSpPr/>
            <p:nvPr/>
          </p:nvCxnSpPr>
          <p:spPr>
            <a:xfrm>
              <a:off x="9829800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415E4FA-7AD2-6845-8803-DF1BB0D80D4F}"/>
                </a:ext>
              </a:extLst>
            </p:cNvPr>
            <p:cNvCxnSpPr/>
            <p:nvPr/>
          </p:nvCxnSpPr>
          <p:spPr>
            <a:xfrm>
              <a:off x="10466294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E1FAC98-C9A4-F649-9F15-34B96A45FC8B}"/>
                </a:ext>
              </a:extLst>
            </p:cNvPr>
            <p:cNvGrpSpPr/>
            <p:nvPr/>
          </p:nvGrpSpPr>
          <p:grpSpPr>
            <a:xfrm>
              <a:off x="9594532" y="1896035"/>
              <a:ext cx="1068986" cy="551329"/>
              <a:chOff x="7493876" y="2774731"/>
              <a:chExt cx="1481958" cy="89462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DF048F4A-3B08-7A4F-A6F3-1C834DE181B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7B002E9-2DB0-B34E-9CCE-67738614E03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F6E5CC2A-DFB6-0B46-BAE9-2651D4893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6D6ABB93-D949-6048-9D4D-EDF5313B0F4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4582A18-2631-8745-86BC-8C4EEC51BBF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A810355-DF9D-5842-9EB4-C9672C047B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AD1A3F54-7A96-7C40-8425-673DA70074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14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0" grpId="1"/>
    </p:bldLst>
  </p:timing>
</p:sld>
</file>

<file path=ppt/slides/slide6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6">
            <a:extLst>
              <a:ext uri="{FF2B5EF4-FFF2-40B4-BE49-F238E27FC236}">
                <a16:creationId xmlns:a16="http://schemas.microsoft.com/office/drawing/2014/main" id="{D8A950A5-D349-3A4C-9452-45729A4F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748" y="2279650"/>
            <a:ext cx="294061" cy="2223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80" name="Rectangle 75">
            <a:extLst>
              <a:ext uri="{FF2B5EF4-FFF2-40B4-BE49-F238E27FC236}">
                <a16:creationId xmlns:a16="http://schemas.microsoft.com/office/drawing/2014/main" id="{8C0C85CC-E6A5-CF4D-B365-08A5FFBFE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200" y="2519374"/>
            <a:ext cx="302725" cy="252401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5" name="Rectangle 76">
            <a:extLst>
              <a:ext uri="{FF2B5EF4-FFF2-40B4-BE49-F238E27FC236}">
                <a16:creationId xmlns:a16="http://schemas.microsoft.com/office/drawing/2014/main" id="{E36252AE-1FDF-844C-B0A3-9623FCA2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323" y="2308273"/>
            <a:ext cx="294061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56" name="Rectangle 75">
            <a:extLst>
              <a:ext uri="{FF2B5EF4-FFF2-40B4-BE49-F238E27FC236}">
                <a16:creationId xmlns:a16="http://schemas.microsoft.com/office/drawing/2014/main" id="{86D84E7B-7F94-CF43-97CD-E40F099FC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905" y="2276804"/>
            <a:ext cx="1188897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57" name="Rectangle 2">
            <a:extLst>
              <a:ext uri="{FF2B5EF4-FFF2-40B4-BE49-F238E27FC236}">
                <a16:creationId xmlns:a16="http://schemas.microsoft.com/office/drawing/2014/main" id="{75001E46-9EFA-6F46-BF58-DE475A33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590" y="2277305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8" name="Line 3">
            <a:extLst>
              <a:ext uri="{FF2B5EF4-FFF2-40B4-BE49-F238E27FC236}">
                <a16:creationId xmlns:a16="http://schemas.microsoft.com/office/drawing/2014/main" id="{58FD3C8D-D13C-DD42-85DC-F3FC758279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6177" y="2491790"/>
            <a:ext cx="1179110" cy="14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9" name="Text Box 6">
            <a:extLst>
              <a:ext uri="{FF2B5EF4-FFF2-40B4-BE49-F238E27FC236}">
                <a16:creationId xmlns:a16="http://schemas.microsoft.com/office/drawing/2014/main" id="{06310D8E-E39C-8749-8C4D-6762E12A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588" y="2256578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562" name="Line 18">
            <a:extLst>
              <a:ext uri="{FF2B5EF4-FFF2-40B4-BE49-F238E27FC236}">
                <a16:creationId xmlns:a16="http://schemas.microsoft.com/office/drawing/2014/main" id="{674927D0-7AF4-FB45-A199-0AA4F2F4D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615" y="228206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3" name="Line 21">
            <a:extLst>
              <a:ext uri="{FF2B5EF4-FFF2-40B4-BE49-F238E27FC236}">
                <a16:creationId xmlns:a16="http://schemas.microsoft.com/office/drawing/2014/main" id="{ED992B3F-F06B-D64B-B214-C09006060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5102" y="227889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5" name="Line 23">
            <a:extLst>
              <a:ext uri="{FF2B5EF4-FFF2-40B4-BE49-F238E27FC236}">
                <a16:creationId xmlns:a16="http://schemas.microsoft.com/office/drawing/2014/main" id="{0E55E53C-5364-9444-98BF-DF258E8EB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6602" y="2286830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8" name="Text Box 26">
            <a:extLst>
              <a:ext uri="{FF2B5EF4-FFF2-40B4-BE49-F238E27FC236}">
                <a16:creationId xmlns:a16="http://schemas.microsoft.com/office/drawing/2014/main" id="{2BB93CA1-198F-BD45-B13D-35FA7DC8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02" y="244558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572" name="Text Box 30">
            <a:extLst>
              <a:ext uri="{FF2B5EF4-FFF2-40B4-BE49-F238E27FC236}">
                <a16:creationId xmlns:a16="http://schemas.microsoft.com/office/drawing/2014/main" id="{B28826E1-E494-BE45-847D-47836FFF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264" y="2449753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573" name="Text Box 57">
            <a:extLst>
              <a:ext uri="{FF2B5EF4-FFF2-40B4-BE49-F238E27FC236}">
                <a16:creationId xmlns:a16="http://schemas.microsoft.com/office/drawing/2014/main" id="{0E14A6FA-A1FE-3F46-A4F2-105D9B7A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0" y="223126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584" name="Oval 81">
            <a:extLst>
              <a:ext uri="{FF2B5EF4-FFF2-40B4-BE49-F238E27FC236}">
                <a16:creationId xmlns:a16="http://schemas.microsoft.com/office/drawing/2014/main" id="{9FE56524-10FB-6042-A1CC-7979BFD9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477" y="259163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85" name="Oval 82">
            <a:extLst>
              <a:ext uri="{FF2B5EF4-FFF2-40B4-BE49-F238E27FC236}">
                <a16:creationId xmlns:a16="http://schemas.microsoft.com/office/drawing/2014/main" id="{32B7ED54-8A66-9C40-90E0-AB788CB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577" y="2588455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86" name="Oval 83">
            <a:extLst>
              <a:ext uri="{FF2B5EF4-FFF2-40B4-BE49-F238E27FC236}">
                <a16:creationId xmlns:a16="http://schemas.microsoft.com/office/drawing/2014/main" id="{ACECF9A3-7435-ED4E-A83D-328DB3D2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952" y="2593218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9" name="Rectangle 75">
            <a:extLst>
              <a:ext uri="{FF2B5EF4-FFF2-40B4-BE49-F238E27FC236}">
                <a16:creationId xmlns:a16="http://schemas.microsoft.com/office/drawing/2014/main" id="{16DFA114-075D-F847-ADE2-EB0DB427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650" y="2300299"/>
            <a:ext cx="582125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3441456" y="2226513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896593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0" dirty="0">
                  <a:solidFill>
                    <a:schemeClr val="bg1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跨越多个交换机的VLANS</a:t>
            </a:r>
            <a:endParaRPr lang="en-US" sz="48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2316560" y="1851720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4338" y="2582038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0101" y="2582038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9236" y="2619375"/>
            <a:ext cx="683563" cy="33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759" y="2797223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2613025"/>
            <a:ext cx="99076" cy="35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7126" y="2406650"/>
            <a:ext cx="480076" cy="58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7074" y="2397125"/>
            <a:ext cx="500713" cy="41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665" y="3288788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EE（VLAN端口1-8）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560" y="3288788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CS（VLAN端口9-15）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515" y="2760270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1027763" y="2767775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1592544" y="2773109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2349411" y="2768447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3314812" y="2763785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3830039" y="2769695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4693640" y="2778687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8" name="Rectangle 76">
            <a:extLst>
              <a:ext uri="{FF2B5EF4-FFF2-40B4-BE49-F238E27FC236}">
                <a16:creationId xmlns:a16="http://schemas.microsoft.com/office/drawing/2014/main" id="{DF769E42-15DD-F647-8345-8EC3377A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446" y="2518116"/>
            <a:ext cx="887249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DDFD3528-6EFA-5F4E-9976-3E7D020C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086" y="2300638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0" name="Line 3">
            <a:extLst>
              <a:ext uri="{FF2B5EF4-FFF2-40B4-BE49-F238E27FC236}">
                <a16:creationId xmlns:a16="http://schemas.microsoft.com/office/drawing/2014/main" id="{3A16DF6F-694F-9142-B056-22ED2386A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7071" y="2518439"/>
            <a:ext cx="1163270" cy="2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1" name="Line 17">
            <a:extLst>
              <a:ext uri="{FF2B5EF4-FFF2-40B4-BE49-F238E27FC236}">
                <a16:creationId xmlns:a16="http://schemas.microsoft.com/office/drawing/2014/main" id="{2484887D-A2EE-734F-B491-51AB52AD1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8841" y="231016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2" name="Line 24">
            <a:extLst>
              <a:ext uri="{FF2B5EF4-FFF2-40B4-BE49-F238E27FC236}">
                <a16:creationId xmlns:a16="http://schemas.microsoft.com/office/drawing/2014/main" id="{BCB59FC5-4BEA-F743-AC28-5080DC982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3566" y="2305401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3" name="Line 25">
            <a:extLst>
              <a:ext uri="{FF2B5EF4-FFF2-40B4-BE49-F238E27FC236}">
                <a16:creationId xmlns:a16="http://schemas.microsoft.com/office/drawing/2014/main" id="{7401A3B1-D2E0-5741-895F-85128721E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116" y="230063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4" name="Text Box 27">
            <a:extLst>
              <a:ext uri="{FF2B5EF4-FFF2-40B4-BE49-F238E27FC236}">
                <a16:creationId xmlns:a16="http://schemas.microsoft.com/office/drawing/2014/main" id="{5E773376-0561-9849-B623-65C4935F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716" y="225450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5</a:t>
            </a:r>
          </a:p>
        </p:txBody>
      </p:sp>
      <p:sp>
        <p:nvSpPr>
          <p:cNvPr id="115" name="Text Box 28">
            <a:extLst>
              <a:ext uri="{FF2B5EF4-FFF2-40B4-BE49-F238E27FC236}">
                <a16:creationId xmlns:a16="http://schemas.microsoft.com/office/drawing/2014/main" id="{CD7F9F23-1992-A64D-A194-FC1E2B1C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634" y="247809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8</a:t>
            </a:r>
          </a:p>
        </p:txBody>
      </p:sp>
      <p:sp>
        <p:nvSpPr>
          <p:cNvPr id="116" name="Text Box 29">
            <a:extLst>
              <a:ext uri="{FF2B5EF4-FFF2-40B4-BE49-F238E27FC236}">
                <a16:creationId xmlns:a16="http://schemas.microsoft.com/office/drawing/2014/main" id="{DF09F4FB-6C6C-8243-ADFF-89107739C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339" y="2473676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2</a:t>
            </a:r>
          </a:p>
        </p:txBody>
      </p:sp>
      <p:sp>
        <p:nvSpPr>
          <p:cNvPr id="117" name="Text Box 74">
            <a:extLst>
              <a:ext uri="{FF2B5EF4-FFF2-40B4-BE49-F238E27FC236}">
                <a16:creationId xmlns:a16="http://schemas.microsoft.com/office/drawing/2014/main" id="{C65CC3C6-270D-CC4B-9027-9D06A78B2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706" y="225867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7</a:t>
            </a:r>
          </a:p>
        </p:txBody>
      </p:sp>
      <p:sp>
        <p:nvSpPr>
          <p:cNvPr id="118" name="Oval 84">
            <a:extLst>
              <a:ext uri="{FF2B5EF4-FFF2-40B4-BE49-F238E27FC236}">
                <a16:creationId xmlns:a16="http://schemas.microsoft.com/office/drawing/2014/main" id="{094D34F4-B4E1-AF40-8C9D-661E27F5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816" y="2613376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9" name="Oval 85">
            <a:extLst>
              <a:ext uri="{FF2B5EF4-FFF2-40B4-BE49-F238E27FC236}">
                <a16:creationId xmlns:a16="http://schemas.microsoft.com/office/drawing/2014/main" id="{ABA8AC99-BF96-784C-9799-50384ACEE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16" y="2399063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0" name="Oval 86">
            <a:extLst>
              <a:ext uri="{FF2B5EF4-FFF2-40B4-BE49-F238E27FC236}">
                <a16:creationId xmlns:a16="http://schemas.microsoft.com/office/drawing/2014/main" id="{5B8FA7F1-1A20-4A40-BAFA-E19D09F9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245" y="2607922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7" name="Text Box 64">
            <a:extLst>
              <a:ext uri="{FF2B5EF4-FFF2-40B4-BE49-F238E27FC236}">
                <a16:creationId xmlns:a16="http://schemas.microsoft.com/office/drawing/2014/main" id="{B19E9EFE-53A3-DE4A-BE77-4CC7AA815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454" y="283628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</a:rPr>
              <a:t>...</a:t>
            </a:r>
          </a:p>
        </p:txBody>
      </p:sp>
      <p:sp>
        <p:nvSpPr>
          <p:cNvPr id="88" name="Line 69">
            <a:extLst>
              <a:ext uri="{FF2B5EF4-FFF2-40B4-BE49-F238E27FC236}">
                <a16:creationId xmlns:a16="http://schemas.microsoft.com/office/drawing/2014/main" id="{9689948A-F753-EA4C-A4D1-BD513EA05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996" y="2624279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9" name="Line 70">
            <a:extLst>
              <a:ext uri="{FF2B5EF4-FFF2-40B4-BE49-F238E27FC236}">
                <a16:creationId xmlns:a16="http://schemas.microsoft.com/office/drawing/2014/main" id="{4FE0AC14-8ACA-3B40-9E0B-E5A914DC7C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896" y="2641600"/>
            <a:ext cx="117034" cy="3843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1" name="Group 44">
            <a:extLst>
              <a:ext uri="{FF2B5EF4-FFF2-40B4-BE49-F238E27FC236}">
                <a16:creationId xmlns:a16="http://schemas.microsoft.com/office/drawing/2014/main" id="{3F4FD38A-71B2-BD46-B644-F748B4A95D76}"/>
              </a:ext>
            </a:extLst>
          </p:cNvPr>
          <p:cNvGrpSpPr>
            <a:grpSpLocks/>
          </p:cNvGrpSpPr>
          <p:nvPr/>
        </p:nvGrpSpPr>
        <p:grpSpPr bwMode="auto">
          <a:xfrm>
            <a:off x="6754507" y="2802851"/>
            <a:ext cx="609600" cy="558800"/>
            <a:chOff x="-44" y="1473"/>
            <a:chExt cx="981" cy="1105"/>
          </a:xfrm>
        </p:grpSpPr>
        <p:pic>
          <p:nvPicPr>
            <p:cNvPr id="106" name="Picture 45" descr="desktop_computer_stylized_medium">
              <a:extLst>
                <a:ext uri="{FF2B5EF4-FFF2-40B4-BE49-F238E27FC236}">
                  <a16:creationId xmlns:a16="http://schemas.microsoft.com/office/drawing/2014/main" id="{27C36CF3-2AC9-4547-A2C2-132F4C79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CD8ED0DE-6479-5141-BE8A-06075D2B1C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15B0B6B3-C2F3-4B44-82A3-C71C9F43FE8F}"/>
              </a:ext>
            </a:extLst>
          </p:cNvPr>
          <p:cNvGrpSpPr>
            <a:grpSpLocks/>
          </p:cNvGrpSpPr>
          <p:nvPr/>
        </p:nvGrpSpPr>
        <p:grpSpPr bwMode="auto">
          <a:xfrm>
            <a:off x="7269734" y="2808761"/>
            <a:ext cx="609600" cy="558800"/>
            <a:chOff x="-44" y="1473"/>
            <a:chExt cx="981" cy="1105"/>
          </a:xfrm>
        </p:grpSpPr>
        <p:pic>
          <p:nvPicPr>
            <p:cNvPr id="104" name="Picture 45" descr="desktop_computer_stylized_medium">
              <a:extLst>
                <a:ext uri="{FF2B5EF4-FFF2-40B4-BE49-F238E27FC236}">
                  <a16:creationId xmlns:a16="http://schemas.microsoft.com/office/drawing/2014/main" id="{7B05CA4A-9316-F144-9CA1-C1D965B25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772156A5-F08F-4742-BC92-5E267E6C3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3FB81D-F848-6A4E-8DB2-7790BB58F883}"/>
              </a:ext>
            </a:extLst>
          </p:cNvPr>
          <p:cNvGrpSpPr/>
          <p:nvPr/>
        </p:nvGrpSpPr>
        <p:grpSpPr>
          <a:xfrm>
            <a:off x="6951920" y="1887445"/>
            <a:ext cx="1206122" cy="410624"/>
            <a:chOff x="7399107" y="1365161"/>
            <a:chExt cx="2388836" cy="732595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06D9177-3534-0A4D-8375-1AECE2DE81B9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CF51F-E140-A549-8FD5-911E3A1F808C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923E587-3908-7343-B943-9148CFD38C8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F6E3936-5704-904B-A965-E09D74248E2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4553340-E893-8947-A4ED-728819D8D69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62F9A8-9309-FE47-99EA-B36182CCD1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Line 70">
            <a:extLst>
              <a:ext uri="{FF2B5EF4-FFF2-40B4-BE49-F238E27FC236}">
                <a16:creationId xmlns:a16="http://schemas.microsoft.com/office/drawing/2014/main" id="{675B8C8A-36A4-194C-B4CD-244C11639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061" y="2628348"/>
            <a:ext cx="474942" cy="3959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5" name="Group 44">
            <a:extLst>
              <a:ext uri="{FF2B5EF4-FFF2-40B4-BE49-F238E27FC236}">
                <a16:creationId xmlns:a16="http://schemas.microsoft.com/office/drawing/2014/main" id="{367E973A-BC2E-E449-A069-AD008F96ECC7}"/>
              </a:ext>
            </a:extLst>
          </p:cNvPr>
          <p:cNvGrpSpPr>
            <a:grpSpLocks/>
          </p:cNvGrpSpPr>
          <p:nvPr/>
        </p:nvGrpSpPr>
        <p:grpSpPr bwMode="auto">
          <a:xfrm>
            <a:off x="8133335" y="2817753"/>
            <a:ext cx="609600" cy="558800"/>
            <a:chOff x="-44" y="1473"/>
            <a:chExt cx="981" cy="1105"/>
          </a:xfrm>
        </p:grpSpPr>
        <p:pic>
          <p:nvPicPr>
            <p:cNvPr id="96" name="Picture 45" descr="desktop_computer_stylized_medium">
              <a:extLst>
                <a:ext uri="{FF2B5EF4-FFF2-40B4-BE49-F238E27FC236}">
                  <a16:creationId xmlns:a16="http://schemas.microsoft.com/office/drawing/2014/main" id="{8B2D4FE3-520C-1A49-998C-A6EC8D46D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17B4CA66-EC57-AD47-92EC-F041CAD18D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70">
            <a:extLst>
              <a:ext uri="{FF2B5EF4-FFF2-40B4-BE49-F238E27FC236}">
                <a16:creationId xmlns:a16="http://schemas.microsoft.com/office/drawing/2014/main" id="{3B0B6F17-4816-0044-BD4C-089B84297346}"/>
              </a:ext>
            </a:extLst>
          </p:cNvPr>
          <p:cNvGrpSpPr>
            <a:grpSpLocks/>
          </p:cNvGrpSpPr>
          <p:nvPr/>
        </p:nvGrpSpPr>
        <p:grpSpPr bwMode="auto">
          <a:xfrm>
            <a:off x="4317661" y="2251388"/>
            <a:ext cx="2835275" cy="430213"/>
            <a:chOff x="2096" y="1154"/>
            <a:chExt cx="1786" cy="271"/>
          </a:xfrm>
        </p:grpSpPr>
        <p:sp>
          <p:nvSpPr>
            <p:cNvPr id="169" name="Oval 85">
              <a:extLst>
                <a:ext uri="{FF2B5EF4-FFF2-40B4-BE49-F238E27FC236}">
                  <a16:creationId xmlns:a16="http://schemas.microsoft.com/office/drawing/2014/main" id="{01BE6D7A-823D-B14C-B094-4AB33BF4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18077DD-CD88-FD49-913C-BC4DB320E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4"/>
              <a:ext cx="1786" cy="271"/>
              <a:chOff x="2096" y="1154"/>
              <a:chExt cx="1786" cy="271"/>
            </a:xfrm>
          </p:grpSpPr>
          <p:sp>
            <p:nvSpPr>
              <p:cNvPr id="171" name="Text Box 28">
                <a:extLst>
                  <a:ext uri="{FF2B5EF4-FFF2-40B4-BE49-F238E27FC236}">
                    <a16:creationId xmlns:a16="http://schemas.microsoft.com/office/drawing/2014/main" id="{32F920CB-14C3-394B-A24F-423C9D30D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16</a:t>
                </a:r>
              </a:p>
            </p:txBody>
          </p:sp>
          <p:sp>
            <p:nvSpPr>
              <p:cNvPr id="172" name="Text Box 27">
                <a:extLst>
                  <a:ext uri="{FF2B5EF4-FFF2-40B4-BE49-F238E27FC236}">
                    <a16:creationId xmlns:a16="http://schemas.microsoft.com/office/drawing/2014/main" id="{182C898F-65A5-CB46-BF24-5CBF637E6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9" y="115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73" name="Oval 85">
                <a:extLst>
                  <a:ext uri="{FF2B5EF4-FFF2-40B4-BE49-F238E27FC236}">
                    <a16:creationId xmlns:a16="http://schemas.microsoft.com/office/drawing/2014/main" id="{CAA56E02-AE12-6E41-89AE-D35521E5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4" name="Freeform 168">
                <a:extLst>
                  <a:ext uri="{FF2B5EF4-FFF2-40B4-BE49-F238E27FC236}">
                    <a16:creationId xmlns:a16="http://schemas.microsoft.com/office/drawing/2014/main" id="{037DB8CD-0DCC-3E43-A5FF-5526E5FA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176" name="Text Box 27">
            <a:extLst>
              <a:ext uri="{FF2B5EF4-FFF2-40B4-BE49-F238E27FC236}">
                <a16:creationId xmlns:a16="http://schemas.microsoft.com/office/drawing/2014/main" id="{385E4030-D5C3-924A-84F2-F800333F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889" y="2475447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6</a:t>
            </a:r>
          </a:p>
        </p:txBody>
      </p:sp>
      <p:sp>
        <p:nvSpPr>
          <p:cNvPr id="177" name="Text Box 29">
            <a:extLst>
              <a:ext uri="{FF2B5EF4-FFF2-40B4-BE49-F238E27FC236}">
                <a16:creationId xmlns:a16="http://schemas.microsoft.com/office/drawing/2014/main" id="{9EE3102F-C6C5-DB49-8DB2-681B0FA0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068" y="2256799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3</a:t>
            </a:r>
          </a:p>
        </p:txBody>
      </p:sp>
      <p:sp>
        <p:nvSpPr>
          <p:cNvPr id="178" name="Text Box 29">
            <a:extLst>
              <a:ext uri="{FF2B5EF4-FFF2-40B4-BE49-F238E27FC236}">
                <a16:creationId xmlns:a16="http://schemas.microsoft.com/office/drawing/2014/main" id="{BDE5B39E-100B-6147-986B-E3965A4E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854" y="2474305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i="0" dirty="0">
                <a:latin typeface="Arial" charset="0"/>
              </a:rPr>
              <a:t>4</a:t>
            </a:r>
          </a:p>
        </p:txBody>
      </p:sp>
      <p:sp>
        <p:nvSpPr>
          <p:cNvPr id="181" name="Oval 86">
            <a:extLst>
              <a:ext uri="{FF2B5EF4-FFF2-40B4-BE49-F238E27FC236}">
                <a16:creationId xmlns:a16="http://schemas.microsoft.com/office/drawing/2014/main" id="{B8FC3FE4-76F6-A34B-A1F3-AE510F7A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457" y="261938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" name="Text Box 73">
            <a:extLst>
              <a:ext uri="{FF2B5EF4-FFF2-40B4-BE49-F238E27FC236}">
                <a16:creationId xmlns:a16="http://schemas.microsoft.com/office/drawing/2014/main" id="{1D88346D-98A9-0549-9F22-97A6E9B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701" y="3325906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端口2、3、5属于EE VLAN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端口4、6、7、8属于CS VLAN</a:t>
            </a:r>
          </a:p>
        </p:txBody>
      </p:sp>
      <p:sp>
        <p:nvSpPr>
          <p:cNvPr id="185" name="Rectangle 3">
            <a:extLst>
              <a:ext uri="{FF2B5EF4-FFF2-40B4-BE49-F238E27FC236}">
                <a16:creationId xmlns:a16="http://schemas.microsoft.com/office/drawing/2014/main" id="{725460D0-8BC5-A14B-872E-FA5833756D4D}"/>
              </a:ext>
            </a:extLst>
          </p:cNvPr>
          <p:cNvSpPr txBox="1">
            <a:spLocks noChangeArrowheads="1"/>
          </p:cNvSpPr>
          <p:nvPr/>
        </p:nvSpPr>
        <p:spPr>
          <a:xfrm>
            <a:off x="1379351" y="4052608"/>
            <a:ext cx="9983414" cy="268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中继端口：</a:t>
            </a:r>
            <a:r>
              <a:rPr lang="en-US" dirty="0"/>
              <a:t>在多个物理交换机上定义的VLANS之间传输帧</a:t>
            </a:r>
          </a:p>
          <a:p>
            <a:pPr marL="466725" lvl="1" indent="-227013">
              <a:buFont typeface="Wingdings" pitchFamily="2" charset="2"/>
              <a:buChar char="§"/>
              <a:defRPr/>
            </a:pPr>
            <a:r>
              <a:rPr lang="en-US" dirty="0"/>
              <a:t>交换机之间在VLAN内转发的帧不能是虚伪的802.1帧（必须携带VLAN ID信息）。</a:t>
            </a:r>
          </a:p>
          <a:p>
            <a:pPr marL="466725" lvl="1" indent="-227013">
              <a:buFont typeface="Wingdings" pitchFamily="2" charset="2"/>
              <a:buChar char="§"/>
              <a:defRPr/>
            </a:pPr>
            <a:r>
              <a:rPr lang="en-US" dirty="0"/>
              <a:t>802.1q协议为主干端口之间转发的帧增加/删除了额外的头字段</a:t>
            </a:r>
          </a:p>
        </p:txBody>
      </p:sp>
    </p:spTree>
    <p:extLst>
      <p:ext uri="{BB962C8B-B14F-4D97-AF65-F5344CB8AC3E}">
        <p14:creationId xmlns:p14="http://schemas.microsoft.com/office/powerpoint/2010/main" val="424357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</p:bldLst>
  </p:timing>
</p:sld>
</file>

<file path=ppt/slides/slide6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802.1Q VLAN帧格式</a:t>
            </a: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66</a:t>
            </a:fld>
            <a:endParaRPr lang="en-US" dirty="0"/>
          </a:p>
        </p:txBody>
      </p:sp>
      <p:sp>
        <p:nvSpPr>
          <p:cNvPr id="192" name="Text Box 28">
            <a:extLst>
              <a:ext uri="{FF2B5EF4-FFF2-40B4-BE49-F238E27FC236}">
                <a16:creationId xmlns:a16="http://schemas.microsoft.com/office/drawing/2014/main" id="{5863B091-D854-6543-B179-4AF1AB17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266" y="1963177"/>
            <a:ext cx="2853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  <a:cs typeface="Arial" charset="0"/>
              </a:rPr>
              <a:t>802.1以太网帧</a:t>
            </a:r>
          </a:p>
        </p:txBody>
      </p:sp>
      <p:grpSp>
        <p:nvGrpSpPr>
          <p:cNvPr id="222" name="Group 51">
            <a:extLst>
              <a:ext uri="{FF2B5EF4-FFF2-40B4-BE49-F238E27FC236}">
                <a16:creationId xmlns:a16="http://schemas.microsoft.com/office/drawing/2014/main" id="{71FD1940-1110-264F-922B-7062D175FA16}"/>
              </a:ext>
            </a:extLst>
          </p:cNvPr>
          <p:cNvGrpSpPr>
            <a:grpSpLocks/>
          </p:cNvGrpSpPr>
          <p:nvPr/>
        </p:nvGrpSpPr>
        <p:grpSpPr bwMode="auto">
          <a:xfrm>
            <a:off x="970245" y="1413943"/>
            <a:ext cx="7867779" cy="1104405"/>
            <a:chOff x="940711" y="4902593"/>
            <a:chExt cx="6291001" cy="992895"/>
          </a:xfrm>
        </p:grpSpPr>
        <p:sp>
          <p:nvSpPr>
            <p:cNvPr id="223" name="Line 10">
              <a:extLst>
                <a:ext uri="{FF2B5EF4-FFF2-40B4-BE49-F238E27FC236}">
                  <a16:creationId xmlns:a16="http://schemas.microsoft.com/office/drawing/2014/main" id="{24204A1D-8F26-9C44-BFD5-CEAEA363D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224" name="Rectangle 1">
              <a:extLst>
                <a:ext uri="{FF2B5EF4-FFF2-40B4-BE49-F238E27FC236}">
                  <a16:creationId xmlns:a16="http://schemas.microsoft.com/office/drawing/2014/main" id="{7F607B5C-7039-5E48-A472-4DDBFE01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225" name="Straight Connector 3">
              <a:extLst>
                <a:ext uri="{FF2B5EF4-FFF2-40B4-BE49-F238E27FC236}">
                  <a16:creationId xmlns:a16="http://schemas.microsoft.com/office/drawing/2014/main" id="{496EAB23-A12E-1B42-87E7-089C0E862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6" name="Straight Connector 32">
              <a:extLst>
                <a:ext uri="{FF2B5EF4-FFF2-40B4-BE49-F238E27FC236}">
                  <a16:creationId xmlns:a16="http://schemas.microsoft.com/office/drawing/2014/main" id="{F650668C-7461-3B46-82C5-99887F8184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7" name="Straight Connector 33">
              <a:extLst>
                <a:ext uri="{FF2B5EF4-FFF2-40B4-BE49-F238E27FC236}">
                  <a16:creationId xmlns:a16="http://schemas.microsoft.com/office/drawing/2014/main" id="{680A4570-82D8-AD4F-9986-E779522F5D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Connector 34">
              <a:extLst>
                <a:ext uri="{FF2B5EF4-FFF2-40B4-BE49-F238E27FC236}">
                  <a16:creationId xmlns:a16="http://schemas.microsoft.com/office/drawing/2014/main" id="{C862820D-E1AD-5544-A2BD-5164630AC1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Connector 35">
              <a:extLst>
                <a:ext uri="{FF2B5EF4-FFF2-40B4-BE49-F238E27FC236}">
                  <a16:creationId xmlns:a16="http://schemas.microsoft.com/office/drawing/2014/main" id="{9F5DC5A1-94AD-274E-B8C5-61F7122E1D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0" name="TextBox 5">
              <a:extLst>
                <a:ext uri="{FF2B5EF4-FFF2-40B4-BE49-F238E27FC236}">
                  <a16:creationId xmlns:a16="http://schemas.microsoft.com/office/drawing/2014/main" id="{92868CAA-8B64-6448-ABB8-AEE060516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命运。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231" name="TextBox 37">
              <a:extLst>
                <a:ext uri="{FF2B5EF4-FFF2-40B4-BE49-F238E27FC236}">
                  <a16:creationId xmlns:a16="http://schemas.microsoft.com/office/drawing/2014/main" id="{9C53AC9A-436A-C048-AF41-591815DAA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来源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232" name="TextBox 38">
              <a:extLst>
                <a:ext uri="{FF2B5EF4-FFF2-40B4-BE49-F238E27FC236}">
                  <a16:creationId xmlns:a16="http://schemas.microsoft.com/office/drawing/2014/main" id="{11BA3E7E-54F5-7245-819A-3F612B971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数据(有效载荷)</a:t>
              </a:r>
            </a:p>
          </p:txBody>
        </p:sp>
        <p:sp>
          <p:nvSpPr>
            <p:cNvPr id="233" name="TextBox 39">
              <a:extLst>
                <a:ext uri="{FF2B5EF4-FFF2-40B4-BE49-F238E27FC236}">
                  <a16:creationId xmlns:a16="http://schemas.microsoft.com/office/drawing/2014/main" id="{18D90B14-B841-4247-A2B9-8FC55526A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儿童权利委员会</a:t>
              </a:r>
            </a:p>
          </p:txBody>
        </p:sp>
        <p:sp>
          <p:nvSpPr>
            <p:cNvPr id="234" name="TextBox 40">
              <a:extLst>
                <a:ext uri="{FF2B5EF4-FFF2-40B4-BE49-F238E27FC236}">
                  <a16:creationId xmlns:a16="http://schemas.microsoft.com/office/drawing/2014/main" id="{74F0F720-3C22-0540-A6DD-2C7FEBBA2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序言</a:t>
              </a:r>
            </a:p>
          </p:txBody>
        </p:sp>
        <p:sp>
          <p:nvSpPr>
            <p:cNvPr id="235" name="Text Box 9">
              <a:extLst>
                <a:ext uri="{FF2B5EF4-FFF2-40B4-BE49-F238E27FC236}">
                  <a16:creationId xmlns:a16="http://schemas.microsoft.com/office/drawing/2014/main" id="{3006592F-6A37-1843-886D-1EFCB34DC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类型</a:t>
              </a:r>
            </a:p>
          </p:txBody>
        </p:sp>
      </p:grpSp>
      <p:sp>
        <p:nvSpPr>
          <p:cNvPr id="182" name="Line 40">
            <a:extLst>
              <a:ext uri="{FF2B5EF4-FFF2-40B4-BE49-F238E27FC236}">
                <a16:creationId xmlns:a16="http://schemas.microsoft.com/office/drawing/2014/main" id="{12F6564B-9905-C34C-8A5B-AAB2DCBFA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933" y="3946525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6" name="Rectangle 41">
            <a:extLst>
              <a:ext uri="{FF2B5EF4-FFF2-40B4-BE49-F238E27FC236}">
                <a16:creationId xmlns:a16="http://schemas.microsoft.com/office/drawing/2014/main" id="{E294B2D1-E297-1747-8E2E-6D71E416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459" y="4770209"/>
            <a:ext cx="32108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ea typeface="Gulim" charset="0"/>
                <a:cs typeface="Gulim" charset="0"/>
              </a:rPr>
              <a:t>2字节的标签协议标识符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ea typeface="Gulim" charset="0"/>
                <a:cs typeface="Gulim" charset="0"/>
              </a:rPr>
              <a:t>                        (数值：81-00) </a:t>
            </a:r>
          </a:p>
        </p:txBody>
      </p:sp>
      <p:sp>
        <p:nvSpPr>
          <p:cNvPr id="187" name="Rectangle 42">
            <a:extLst>
              <a:ext uri="{FF2B5EF4-FFF2-40B4-BE49-F238E27FC236}">
                <a16:creationId xmlns:a16="http://schemas.microsoft.com/office/drawing/2014/main" id="{4FDDD519-8245-B24C-A434-B129D7498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269" y="5148138"/>
            <a:ext cx="48182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ea typeface="Gulim" charset="0"/>
                <a:cs typeface="Gulim" charset="0"/>
              </a:rPr>
              <a:t>标签控制信息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ea typeface="Gulim" charset="0"/>
                <a:cs typeface="Gulim" charset="0"/>
              </a:rPr>
              <a:t>(12位VLAN ID字段，3位优先级字段，如IP TOS</a:t>
            </a:r>
            <a:r>
              <a:rPr lang="en-US" altLang="ko-KR" sz="2400" dirty="0">
                <a:solidFill>
                  <a:srgbClr val="000000"/>
                </a:solidFill>
                <a:ea typeface="Gulim" charset="0"/>
                <a:cs typeface="Gulim" charset="0"/>
              </a:rPr>
              <a:t>) </a:t>
            </a:r>
          </a:p>
        </p:txBody>
      </p:sp>
      <p:sp>
        <p:nvSpPr>
          <p:cNvPr id="189" name="Line 44">
            <a:extLst>
              <a:ext uri="{FF2B5EF4-FFF2-40B4-BE49-F238E27FC236}">
                <a16:creationId xmlns:a16="http://schemas.microsoft.com/office/drawing/2014/main" id="{CA2F6B01-A8AB-9E42-9EB2-7E134E2AC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855" y="4032157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1" name="Rectangle 48">
            <a:extLst>
              <a:ext uri="{FF2B5EF4-FFF2-40B4-BE49-F238E27FC236}">
                <a16:creationId xmlns:a16="http://schemas.microsoft.com/office/drawing/2014/main" id="{6994D61A-2E6F-3C4C-8024-C641BA659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655" y="4887819"/>
            <a:ext cx="12382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重新计算 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儿童权利委员会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99AA00-69FB-8C4B-B9D8-1454D9BA6EAA}"/>
              </a:ext>
            </a:extLst>
          </p:cNvPr>
          <p:cNvGrpSpPr/>
          <p:nvPr/>
        </p:nvGrpSpPr>
        <p:grpSpPr>
          <a:xfrm>
            <a:off x="974727" y="2418509"/>
            <a:ext cx="10895172" cy="1664180"/>
            <a:chOff x="974727" y="2418509"/>
            <a:chExt cx="10895172" cy="1664180"/>
          </a:xfrm>
        </p:grpSpPr>
        <p:sp>
          <p:nvSpPr>
            <p:cNvPr id="166" name="Line 36">
              <a:extLst>
                <a:ext uri="{FF2B5EF4-FFF2-40B4-BE49-F238E27FC236}">
                  <a16:creationId xmlns:a16="http://schemas.microsoft.com/office/drawing/2014/main" id="{87594C58-F1ED-E148-BCCA-74CE2EEF3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9588" y="2418509"/>
              <a:ext cx="979954" cy="956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37">
              <a:extLst>
                <a:ext uri="{FF2B5EF4-FFF2-40B4-BE49-F238E27FC236}">
                  <a16:creationId xmlns:a16="http://schemas.microsoft.com/office/drawing/2014/main" id="{EFFFBEDE-4066-F34F-AA6E-E86BFDB68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3063" y="2441481"/>
              <a:ext cx="905714" cy="9471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Text Box 29">
              <a:extLst>
                <a:ext uri="{FF2B5EF4-FFF2-40B4-BE49-F238E27FC236}">
                  <a16:creationId xmlns:a16="http://schemas.microsoft.com/office/drawing/2014/main" id="{4981A6AC-846C-C94C-8F75-3D52D146D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8288" y="3478025"/>
              <a:ext cx="19016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i="0" dirty="0">
                  <a:solidFill>
                    <a:srgbClr val="000000"/>
                  </a:solidFill>
                  <a:latin typeface="+mn-lt"/>
                  <a:cs typeface="Arial" charset="0"/>
                </a:rPr>
                <a:t>802.1Q框架</a:t>
              </a:r>
            </a:p>
          </p:txBody>
        </p:sp>
        <p:sp>
          <p:nvSpPr>
            <p:cNvPr id="237" name="Line 10">
              <a:extLst>
                <a:ext uri="{FF2B5EF4-FFF2-40B4-BE49-F238E27FC236}">
                  <a16:creationId xmlns:a16="http://schemas.microsoft.com/office/drawing/2014/main" id="{30F90D85-C5B8-E846-A9E7-5BD55C252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2715" y="3308495"/>
              <a:ext cx="0" cy="227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238" name="Rectangle 1">
              <a:extLst>
                <a:ext uri="{FF2B5EF4-FFF2-40B4-BE49-F238E27FC236}">
                  <a16:creationId xmlns:a16="http://schemas.microsoft.com/office/drawing/2014/main" id="{CDC56025-C3C8-3144-8431-3ECCF2706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060" y="3389722"/>
              <a:ext cx="8796294" cy="60937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239" name="Straight Connector 3">
              <a:extLst>
                <a:ext uri="{FF2B5EF4-FFF2-40B4-BE49-F238E27FC236}">
                  <a16:creationId xmlns:a16="http://schemas.microsoft.com/office/drawing/2014/main" id="{764958CB-85C4-4D40-8B70-78F74524FC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3192" y="3378763"/>
              <a:ext cx="0" cy="61218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0" name="Straight Connector 32">
              <a:extLst>
                <a:ext uri="{FF2B5EF4-FFF2-40B4-BE49-F238E27FC236}">
                  <a16:creationId xmlns:a16="http://schemas.microsoft.com/office/drawing/2014/main" id="{FF4AE762-9C5F-BC44-B002-47DCB50AED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76434" y="3382291"/>
              <a:ext cx="0" cy="64923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1" name="Straight Connector 33">
              <a:extLst>
                <a:ext uri="{FF2B5EF4-FFF2-40B4-BE49-F238E27FC236}">
                  <a16:creationId xmlns:a16="http://schemas.microsoft.com/office/drawing/2014/main" id="{6EDAE1EA-083B-CB47-99FA-23861C82B9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96217" y="3387584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2" name="Straight Connector 34">
              <a:extLst>
                <a:ext uri="{FF2B5EF4-FFF2-40B4-BE49-F238E27FC236}">
                  <a16:creationId xmlns:a16="http://schemas.microsoft.com/office/drawing/2014/main" id="{86963B64-AF82-944E-AB57-8BF7FAA160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3866" y="3382291"/>
              <a:ext cx="0" cy="64570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3" name="Straight Connector 35">
              <a:extLst>
                <a:ext uri="{FF2B5EF4-FFF2-40B4-BE49-F238E27FC236}">
                  <a16:creationId xmlns:a16="http://schemas.microsoft.com/office/drawing/2014/main" id="{E9CD8FE5-0690-0143-924A-0537DE301C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73664" y="3389347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4" name="TextBox 5">
              <a:extLst>
                <a:ext uri="{FF2B5EF4-FFF2-40B4-BE49-F238E27FC236}">
                  <a16:creationId xmlns:a16="http://schemas.microsoft.com/office/drawing/2014/main" id="{62721451-260B-5B42-B446-4A08A5449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664" y="3504009"/>
              <a:ext cx="1056553" cy="36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命运。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245" name="TextBox 37">
              <a:extLst>
                <a:ext uri="{FF2B5EF4-FFF2-40B4-BE49-F238E27FC236}">
                  <a16:creationId xmlns:a16="http://schemas.microsoft.com/office/drawing/2014/main" id="{3D0AD47F-C570-7447-8C6E-17BFA75B3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423" y="3508238"/>
              <a:ext cx="1056553" cy="36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来源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地址</a:t>
              </a:r>
            </a:p>
          </p:txBody>
        </p:sp>
        <p:sp>
          <p:nvSpPr>
            <p:cNvPr id="246" name="TextBox 38">
              <a:extLst>
                <a:ext uri="{FF2B5EF4-FFF2-40B4-BE49-F238E27FC236}">
                  <a16:creationId xmlns:a16="http://schemas.microsoft.com/office/drawing/2014/main" id="{7CDA1998-E9C5-B148-8045-9A713C300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342" y="3584708"/>
              <a:ext cx="1722641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数据(有效载荷)</a:t>
              </a:r>
            </a:p>
          </p:txBody>
        </p:sp>
        <p:sp>
          <p:nvSpPr>
            <p:cNvPr id="247" name="TextBox 39">
              <a:extLst>
                <a:ext uri="{FF2B5EF4-FFF2-40B4-BE49-F238E27FC236}">
                  <a16:creationId xmlns:a16="http://schemas.microsoft.com/office/drawing/2014/main" id="{B8ABE0A2-CE51-F940-9862-68F41351F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6896" y="3566359"/>
              <a:ext cx="1070013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儿童权利委员会</a:t>
              </a:r>
            </a:p>
          </p:txBody>
        </p:sp>
        <p:sp>
          <p:nvSpPr>
            <p:cNvPr id="248" name="TextBox 40">
              <a:extLst>
                <a:ext uri="{FF2B5EF4-FFF2-40B4-BE49-F238E27FC236}">
                  <a16:creationId xmlns:a16="http://schemas.microsoft.com/office/drawing/2014/main" id="{CDFE46FD-3720-754A-A23C-C253EC32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727" y="3607454"/>
              <a:ext cx="1338345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序言</a:t>
              </a:r>
            </a:p>
          </p:txBody>
        </p:sp>
        <p:sp>
          <p:nvSpPr>
            <p:cNvPr id="249" name="Text Box 9">
              <a:extLst>
                <a:ext uri="{FF2B5EF4-FFF2-40B4-BE49-F238E27FC236}">
                  <a16:creationId xmlns:a16="http://schemas.microsoft.com/office/drawing/2014/main" id="{DCF83EB4-2232-D345-A1F3-6C8A3CB5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768" y="2978284"/>
              <a:ext cx="963318" cy="3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类型</a:t>
              </a:r>
            </a:p>
          </p:txBody>
        </p:sp>
        <p:cxnSp>
          <p:nvCxnSpPr>
            <p:cNvPr id="250" name="Straight Connector 33">
              <a:extLst>
                <a:ext uri="{FF2B5EF4-FFF2-40B4-BE49-F238E27FC236}">
                  <a16:creationId xmlns:a16="http://schemas.microsoft.com/office/drawing/2014/main" id="{3EEE3482-CDF4-DE40-84C8-2E05C8BFC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92170" y="3405513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1" name="Straight Connector 33">
              <a:extLst>
                <a:ext uri="{FF2B5EF4-FFF2-40B4-BE49-F238E27FC236}">
                  <a16:creationId xmlns:a16="http://schemas.microsoft.com/office/drawing/2014/main" id="{C3ABE881-0CBB-EB49-A630-BF0139917E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4194" y="3383101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2" name="Line 36">
              <a:extLst>
                <a:ext uri="{FF2B5EF4-FFF2-40B4-BE49-F238E27FC236}">
                  <a16:creationId xmlns:a16="http://schemas.microsoft.com/office/drawing/2014/main" id="{B875FAF9-1532-C14B-8D2A-571C5529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5424" y="2436437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3" name="Line 36">
              <a:extLst>
                <a:ext uri="{FF2B5EF4-FFF2-40B4-BE49-F238E27FC236}">
                  <a16:creationId xmlns:a16="http://schemas.microsoft.com/office/drawing/2014/main" id="{8378302D-C70D-6949-ABC1-317AA474B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5495" y="2440920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56316-3977-AE43-89A4-247038665FF9}"/>
              </a:ext>
            </a:extLst>
          </p:cNvPr>
          <p:cNvCxnSpPr>
            <a:cxnSpLocks/>
          </p:cNvCxnSpPr>
          <p:nvPr/>
        </p:nvCxnSpPr>
        <p:spPr>
          <a:xfrm>
            <a:off x="4827494" y="4034118"/>
            <a:ext cx="0" cy="1156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4005C6-D998-EF4E-BB11-9F85F385687A}"/>
              </a:ext>
            </a:extLst>
          </p:cNvPr>
          <p:cNvSpPr/>
          <p:nvPr/>
        </p:nvSpPr>
        <p:spPr>
          <a:xfrm>
            <a:off x="4101353" y="3334872"/>
            <a:ext cx="100852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6" grpId="0"/>
      <p:bldP spid="187" grpId="0"/>
      <p:bldP spid="189" grpId="0" animBg="1"/>
      <p:bldP spid="191" grpId="0"/>
      <p:bldP spid="10" grpId="0" animBg="1"/>
    </p:bldLst>
  </p:timing>
</p:sld>
</file>

<file path=ppt/slides/slide6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网络请求中的一天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数据中心网络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68</a:t>
            </a:fld>
            <a:endParaRPr lang="en-US" dirty="0"/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977152" y="1293906"/>
            <a:ext cx="10210800" cy="197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3200" dirty="0"/>
              <a:t>十几到十几万台主机，往往是紧密结合在一起的，距离很近：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电子商务(如亚马逊)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内容服务器（如YouTube、Akamai、苹果、微软）。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搜索引擎，数据挖掘（如谷歌）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8773"/>
            <a:ext cx="5772243" cy="305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SzPct val="100000"/>
              <a:buNone/>
              <a:defRPr/>
            </a:pPr>
            <a:r>
              <a:rPr lang="en-US" sz="3200" i="0" dirty="0">
                <a:cs typeface="+mn-cs"/>
              </a:rPr>
              <a:t>挑战：</a:t>
            </a: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多个应用程序，每个都为大量的客户提供服务 </a:t>
            </a:r>
          </a:p>
          <a:p>
            <a:pPr marL="466725" lvl="1" indent="-280988">
              <a:defRPr/>
            </a:pPr>
            <a:r>
              <a:rPr lang="en-US" sz="2800" dirty="0"/>
              <a:t>可靠性</a:t>
            </a:r>
            <a:endParaRPr lang="en-US" sz="2800" i="0" dirty="0">
              <a:cs typeface="+mn-cs"/>
            </a:endParaRP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管理/平衡负载，避免处理、网络、数据瓶颈的出现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79" y="3303307"/>
            <a:ext cx="3527425" cy="25225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035" y="5924644"/>
            <a:ext cx="479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0" dirty="0">
                <a:latin typeface="Arial" charset="0"/>
                <a:cs typeface="Arial" charset="0"/>
              </a:rPr>
              <a:t>在一个40英尺的微软集装箱内，芝加哥数据中心</a:t>
            </a:r>
          </a:p>
        </p:txBody>
      </p:sp>
    </p:spTree>
    <p:extLst>
      <p:ext uri="{BB962C8B-B14F-4D97-AF65-F5344CB8AC3E}">
        <p14:creationId xmlns:p14="http://schemas.microsoft.com/office/powerpoint/2010/main" val="16775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6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479177" y="1790700"/>
            <a:ext cx="5700821" cy="1085176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数据中心网络：网络元素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69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8168548" y="5355232"/>
            <a:ext cx="3482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服务器机架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20- 40个服务器刀片：主机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8085439" y="4357127"/>
            <a:ext cx="3774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机架顶部（TOR）开关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每架一个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40-100Gbps以太网到刀片      </a:t>
            </a:r>
            <a:endParaRPr lang="en-US" sz="2000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8130262" y="3460657"/>
            <a:ext cx="3774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第2级交换机</a:t>
            </a: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latin typeface="Calibri"/>
              </a:rPr>
              <a:t>连接到下面~16个TOR</a:t>
            </a:r>
            <a:endParaRPr lang="en-US" sz="2000" i="0" dirty="0">
              <a:latin typeface="Calibri"/>
            </a:endParaRP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7582180" y="4489205"/>
            <a:ext cx="267360" cy="997195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5974431" y="3377682"/>
            <a:ext cx="1055390" cy="275739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5989981" y="3036336"/>
            <a:ext cx="1055390" cy="275739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6657747" y="2537293"/>
            <a:ext cx="5251865" cy="1075110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5" y="2537293"/>
              <a:ext cx="37748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一级交换机</a:t>
              </a: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latin typeface="Calibri"/>
                </a:rPr>
                <a:t>连接到下面的~16个T-2s</a:t>
              </a:r>
              <a:endParaRPr lang="en-US" sz="2000" i="0" dirty="0">
                <a:latin typeface="Calibri"/>
              </a:endParaRP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3209365" y="1435878"/>
            <a:ext cx="8735897" cy="769441"/>
            <a:chOff x="3209365" y="1435878"/>
            <a:chExt cx="8735897" cy="76944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52914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边界路由器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数据中心外的连接</a:t>
              </a:r>
              <a:endPara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6424161" y="3564953"/>
            <a:ext cx="1277531" cy="1928756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189906" cy="1928756"/>
              <a:chOff x="6424161" y="3564953"/>
              <a:chExt cx="1189906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5501" cy="1928756"/>
                <a:chOff x="6424161" y="3564953"/>
                <a:chExt cx="1155501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1017496" y="2600174"/>
            <a:ext cx="4405604" cy="990932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628478" y="3550503"/>
            <a:ext cx="4630262" cy="1935897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...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43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网络请求中的一天</a:t>
            </a: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链接层：6- 7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数据中心网络：网络元素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70</a:t>
            </a:fld>
            <a:endParaRPr lang="en-US" dirty="0"/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B55521C-E9E4-5442-8901-A188490A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4" y="1653147"/>
            <a:ext cx="8440271" cy="47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5DA41-DD5B-1C40-B9A9-28E9CB714C21}"/>
              </a:ext>
            </a:extLst>
          </p:cNvPr>
          <p:cNvSpPr txBox="1"/>
          <p:nvPr/>
        </p:nvSpPr>
        <p:spPr>
          <a:xfrm>
            <a:off x="874058" y="1371600"/>
            <a:ext cx="669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Facebook F16数据中心的网络拓扑结构：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3FECF-8C61-1440-ADD1-65A1FD646313}"/>
              </a:ext>
            </a:extLst>
          </p:cNvPr>
          <p:cNvSpPr txBox="1"/>
          <p:nvPr/>
        </p:nvSpPr>
        <p:spPr>
          <a:xfrm>
            <a:off x="1905000" y="6252882"/>
            <a:ext cx="821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https://engineering.fb.com/data-center-engineering/f16-minipack/ (3/2019年发布)</a:t>
            </a:r>
          </a:p>
        </p:txBody>
      </p:sp>
    </p:spTree>
    <p:extLst>
      <p:ext uri="{BB962C8B-B14F-4D97-AF65-F5344CB8AC3E}">
        <p14:creationId xmlns:p14="http://schemas.microsoft.com/office/powerpoint/2010/main" val="4315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数据中心网络：多路径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71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76C6C-99D3-E94F-8614-CFFFFFFF6668}"/>
              </a:ext>
            </a:extLst>
          </p:cNvPr>
          <p:cNvGrpSpPr/>
          <p:nvPr/>
        </p:nvGrpSpPr>
        <p:grpSpPr>
          <a:xfrm>
            <a:off x="1358152" y="2378040"/>
            <a:ext cx="9601201" cy="4184782"/>
            <a:chOff x="1344706" y="2006080"/>
            <a:chExt cx="6858000" cy="2801542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0906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在1号机架和11号机架之间突出显示</a:t>
              </a:r>
              <a:r>
                <a:rPr lang="en-US" sz="2400" dirty="0"/>
                <a:t>两条</a:t>
              </a:r>
              <a:r>
                <a:rPr lang="en-US" sz="2400" dirty="0">
                  <a:solidFill>
                    <a:srgbClr val="C00000"/>
                  </a:solidFill>
                </a:rPr>
                <a:t>不相交的</a:t>
              </a:r>
              <a:r>
                <a:rPr lang="en-US" sz="2400" dirty="0"/>
                <a:t>路径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91" y="1287837"/>
            <a:ext cx="11256309" cy="17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 eaLnBrk="1" hangingPunct="1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i="0" dirty="0">
                <a:latin typeface="+mn-lt"/>
              </a:rPr>
              <a:t>交换机、机架之间丰富的互连：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增加机架之间的吞吐量（可能有多条路由路径）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通过冗余提高可靠性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>
              <a:latin typeface="Gill Sans MT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7E8F571-F3FB-C247-B74D-9BEAF145DC4B}"/>
              </a:ext>
            </a:extLst>
          </p:cNvPr>
          <p:cNvGrpSpPr/>
          <p:nvPr/>
        </p:nvGrpSpPr>
        <p:grpSpPr>
          <a:xfrm>
            <a:off x="2334159" y="2821994"/>
            <a:ext cx="610209" cy="3464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0D6F02E-F3A3-CF46-9C9A-076CC1EF6761}"/>
              </a:ext>
            </a:extLst>
          </p:cNvPr>
          <p:cNvGrpSpPr/>
          <p:nvPr/>
        </p:nvGrpSpPr>
        <p:grpSpPr>
          <a:xfrm>
            <a:off x="4287927" y="2823518"/>
            <a:ext cx="610209" cy="3464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C8431BF-F28F-6543-AF5F-74DBBFFBD47F}"/>
              </a:ext>
            </a:extLst>
          </p:cNvPr>
          <p:cNvGrpSpPr/>
          <p:nvPr/>
        </p:nvGrpSpPr>
        <p:grpSpPr>
          <a:xfrm>
            <a:off x="6241695" y="2825042"/>
            <a:ext cx="610209" cy="3464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6FF15E2-421D-7F4F-8808-713CF0AA7E84}"/>
              </a:ext>
            </a:extLst>
          </p:cNvPr>
          <p:cNvGrpSpPr/>
          <p:nvPr/>
        </p:nvGrpSpPr>
        <p:grpSpPr>
          <a:xfrm>
            <a:off x="8218323" y="2826566"/>
            <a:ext cx="610209" cy="3464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79C7C163-8B71-394F-9EEB-D1F33B457F9E}"/>
              </a:ext>
            </a:extLst>
          </p:cNvPr>
          <p:cNvGrpSpPr/>
          <p:nvPr/>
        </p:nvGrpSpPr>
        <p:grpSpPr>
          <a:xfrm>
            <a:off x="2367687" y="3863340"/>
            <a:ext cx="549249" cy="301752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E82BD4AD-4686-5B45-A010-6E3B958FAB6D}"/>
              </a:ext>
            </a:extLst>
          </p:cNvPr>
          <p:cNvGrpSpPr/>
          <p:nvPr/>
        </p:nvGrpSpPr>
        <p:grpSpPr>
          <a:xfrm>
            <a:off x="4316883" y="3875986"/>
            <a:ext cx="549249" cy="301752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944C7838-0608-3746-A5DA-776C1E1E9AD4}"/>
              </a:ext>
            </a:extLst>
          </p:cNvPr>
          <p:cNvGrpSpPr/>
          <p:nvPr/>
        </p:nvGrpSpPr>
        <p:grpSpPr>
          <a:xfrm>
            <a:off x="6316371" y="3879488"/>
            <a:ext cx="549249" cy="301752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EABC9799-7777-0F4D-AB89-0EC54B5B340D}"/>
              </a:ext>
            </a:extLst>
          </p:cNvPr>
          <p:cNvGrpSpPr/>
          <p:nvPr/>
        </p:nvGrpSpPr>
        <p:grpSpPr>
          <a:xfrm>
            <a:off x="8279283" y="3887562"/>
            <a:ext cx="549249" cy="301752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88A96B8D-F74E-5041-85C9-37AFB4C4D01A}"/>
              </a:ext>
            </a:extLst>
          </p:cNvPr>
          <p:cNvGrpSpPr/>
          <p:nvPr/>
        </p:nvGrpSpPr>
        <p:grpSpPr>
          <a:xfrm>
            <a:off x="1695279" y="4542558"/>
            <a:ext cx="389682" cy="227238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CBB1D598-F9DC-E043-B06B-563F394A39D4}"/>
              </a:ext>
            </a:extLst>
          </p:cNvPr>
          <p:cNvGrpSpPr/>
          <p:nvPr/>
        </p:nvGrpSpPr>
        <p:grpSpPr>
          <a:xfrm>
            <a:off x="2185175" y="4543504"/>
            <a:ext cx="389682" cy="227238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212A0DF9-2896-F247-9AB5-848B5513EB86}"/>
              </a:ext>
            </a:extLst>
          </p:cNvPr>
          <p:cNvGrpSpPr/>
          <p:nvPr/>
        </p:nvGrpSpPr>
        <p:grpSpPr>
          <a:xfrm>
            <a:off x="2678246" y="4544450"/>
            <a:ext cx="389682" cy="227238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CC3B9D25-F1ED-7748-8B42-7E7127FD1385}"/>
              </a:ext>
            </a:extLst>
          </p:cNvPr>
          <p:cNvGrpSpPr/>
          <p:nvPr/>
        </p:nvGrpSpPr>
        <p:grpSpPr>
          <a:xfrm>
            <a:off x="3171317" y="4545396"/>
            <a:ext cx="389682" cy="227238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4E1B6BE6-9F24-B24D-B2FE-F8D26AC7B5CB}"/>
              </a:ext>
            </a:extLst>
          </p:cNvPr>
          <p:cNvGrpSpPr/>
          <p:nvPr/>
        </p:nvGrpSpPr>
        <p:grpSpPr>
          <a:xfrm>
            <a:off x="3664388" y="4546342"/>
            <a:ext cx="389682" cy="227238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483E120D-74EF-9848-8B66-DE0434B4C756}"/>
              </a:ext>
            </a:extLst>
          </p:cNvPr>
          <p:cNvGrpSpPr/>
          <p:nvPr/>
        </p:nvGrpSpPr>
        <p:grpSpPr>
          <a:xfrm>
            <a:off x="4157459" y="4547288"/>
            <a:ext cx="389682" cy="227238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70A79F7-2E6C-2842-9B25-AC6AD7C37003}"/>
              </a:ext>
            </a:extLst>
          </p:cNvPr>
          <p:cNvGrpSpPr/>
          <p:nvPr/>
        </p:nvGrpSpPr>
        <p:grpSpPr>
          <a:xfrm>
            <a:off x="4650530" y="4548234"/>
            <a:ext cx="389682" cy="227238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1D271EC3-4335-5248-BA43-CAD4D9E861DF}"/>
              </a:ext>
            </a:extLst>
          </p:cNvPr>
          <p:cNvGrpSpPr/>
          <p:nvPr/>
        </p:nvGrpSpPr>
        <p:grpSpPr>
          <a:xfrm>
            <a:off x="5143601" y="4549180"/>
            <a:ext cx="389682" cy="227238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579FA61D-6C54-7743-AC35-D4D62E55A867}"/>
              </a:ext>
            </a:extLst>
          </p:cNvPr>
          <p:cNvGrpSpPr/>
          <p:nvPr/>
        </p:nvGrpSpPr>
        <p:grpSpPr>
          <a:xfrm>
            <a:off x="5636672" y="4550126"/>
            <a:ext cx="389682" cy="227238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id="{3017DBC1-7FE1-EC46-84A4-01265CBCFB20}"/>
              </a:ext>
            </a:extLst>
          </p:cNvPr>
          <p:cNvGrpSpPr/>
          <p:nvPr/>
        </p:nvGrpSpPr>
        <p:grpSpPr>
          <a:xfrm>
            <a:off x="6129743" y="4547897"/>
            <a:ext cx="389682" cy="227238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96FEF58B-5103-B948-BCEA-82BEB68EFDAA}"/>
              </a:ext>
            </a:extLst>
          </p:cNvPr>
          <p:cNvGrpSpPr/>
          <p:nvPr/>
        </p:nvGrpSpPr>
        <p:grpSpPr>
          <a:xfrm>
            <a:off x="6622814" y="4545668"/>
            <a:ext cx="389682" cy="227238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5B5F4F1F-F759-CC46-B300-DCC8AB631B07}"/>
              </a:ext>
            </a:extLst>
          </p:cNvPr>
          <p:cNvGrpSpPr/>
          <p:nvPr/>
        </p:nvGrpSpPr>
        <p:grpSpPr>
          <a:xfrm>
            <a:off x="7115885" y="4543439"/>
            <a:ext cx="389682" cy="227238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592DF049-1425-0F4E-AD60-2F3563FBA5A5}"/>
              </a:ext>
            </a:extLst>
          </p:cNvPr>
          <p:cNvGrpSpPr/>
          <p:nvPr/>
        </p:nvGrpSpPr>
        <p:grpSpPr>
          <a:xfrm>
            <a:off x="7608956" y="4541210"/>
            <a:ext cx="389682" cy="227238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BCD53E54-16F5-B24A-97EA-07BD844C6BFD}"/>
              </a:ext>
            </a:extLst>
          </p:cNvPr>
          <p:cNvGrpSpPr/>
          <p:nvPr/>
        </p:nvGrpSpPr>
        <p:grpSpPr>
          <a:xfrm>
            <a:off x="8102027" y="4538981"/>
            <a:ext cx="389682" cy="227238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A5DCEFA2-6E2B-7C4E-9443-095A3E3E5C33}"/>
              </a:ext>
            </a:extLst>
          </p:cNvPr>
          <p:cNvGrpSpPr/>
          <p:nvPr/>
        </p:nvGrpSpPr>
        <p:grpSpPr>
          <a:xfrm>
            <a:off x="8595098" y="4536752"/>
            <a:ext cx="389682" cy="227238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id="{4AECDB80-ED47-354F-AB84-AB459FE58079}"/>
              </a:ext>
            </a:extLst>
          </p:cNvPr>
          <p:cNvGrpSpPr/>
          <p:nvPr/>
        </p:nvGrpSpPr>
        <p:grpSpPr>
          <a:xfrm>
            <a:off x="9088169" y="4537698"/>
            <a:ext cx="389682" cy="227238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2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94E4856-7895-0349-8C30-C53F261AF9FF}"/>
              </a:ext>
            </a:extLst>
          </p:cNvPr>
          <p:cNvGrpSpPr/>
          <p:nvPr/>
        </p:nvGrpSpPr>
        <p:grpSpPr>
          <a:xfrm>
            <a:off x="506506" y="2185776"/>
            <a:ext cx="7221062" cy="3872709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89906" cy="1928756"/>
                <a:chOff x="6424161" y="3564953"/>
                <a:chExt cx="1189906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5501" cy="1928756"/>
                  <a:chOff x="6424161" y="3564953"/>
                  <a:chExt cx="1155501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6" y="4021359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...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...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数据中心网络：应用层路由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72</a:t>
            </a:fld>
            <a:endParaRPr lang="en-US" dirty="0"/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7891541" y="2857967"/>
            <a:ext cx="381000" cy="6096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2878285-72B6-AF4D-B008-8470F76387A0}"/>
              </a:ext>
            </a:extLst>
          </p:cNvPr>
          <p:cNvSpPr txBox="1"/>
          <p:nvPr/>
        </p:nvSpPr>
        <p:spPr>
          <a:xfrm>
            <a:off x="7774253" y="3492967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负载 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平衡器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BAF28CB-F25C-534A-8D9F-8F217F66ECBC}"/>
              </a:ext>
            </a:extLst>
          </p:cNvPr>
          <p:cNvSpPr/>
          <p:nvPr/>
        </p:nvSpPr>
        <p:spPr>
          <a:xfrm>
            <a:off x="6407215" y="3615204"/>
            <a:ext cx="1154125" cy="1366816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519518" y="1397561"/>
            <a:ext cx="3321423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  <a:ea typeface="ＭＳ Ｐゴシック" charset="0"/>
              </a:rPr>
              <a:t>互联网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id="{4A726F65-4BF5-3942-B505-6C67FE2C2852}"/>
              </a:ext>
            </a:extLst>
          </p:cNvPr>
          <p:cNvSpPr/>
          <p:nvPr/>
        </p:nvSpPr>
        <p:spPr>
          <a:xfrm>
            <a:off x="4084716" y="1597492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id="{F01232BE-A464-5C4E-8C53-5A9F8511F1D2}"/>
              </a:ext>
            </a:extLst>
          </p:cNvPr>
          <p:cNvSpPr/>
          <p:nvPr/>
        </p:nvSpPr>
        <p:spPr>
          <a:xfrm>
            <a:off x="3637041" y="1570504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id="{122DA19A-23D8-624B-B6AC-9031BB479E85}"/>
              </a:ext>
            </a:extLst>
          </p:cNvPr>
          <p:cNvSpPr txBox="1"/>
          <p:nvPr/>
        </p:nvSpPr>
        <p:spPr>
          <a:xfrm>
            <a:off x="8861612" y="1906215"/>
            <a:ext cx="3065929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负载平衡器：应用层路由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接收外部客户的请求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指导数据中心内的工作负荷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id="{F67942CE-CD66-224E-88BF-E2C9B59EC8D6}"/>
              </a:ext>
            </a:extLst>
          </p:cNvPr>
          <p:cNvSpPr txBox="1"/>
          <p:nvPr/>
        </p:nvSpPr>
        <p:spPr>
          <a:xfrm>
            <a:off x="8874312" y="4509125"/>
            <a:ext cx="30659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将结果返回给外部客户</a:t>
            </a:r>
            <a:r>
              <a:rPr lang="en-US" sz="2000" i="0" dirty="0">
                <a:cs typeface="Gill Sans MT"/>
              </a:rPr>
              <a:t>（向客户隐藏数据中心的内部情况）。</a:t>
            </a:r>
            <a:endParaRPr lang="en-US" sz="2400" i="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41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slides/slide7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C2F2-35E1-1E43-9C46-04450CC1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1625"/>
            <a:r>
              <a:rPr lang="en-US" sz="3200" dirty="0">
                <a:solidFill>
                  <a:srgbClr val="0000A8"/>
                </a:solidFill>
              </a:rPr>
              <a:t>链接层： </a:t>
            </a:r>
          </a:p>
          <a:p>
            <a:pPr lvl="1"/>
            <a:r>
              <a:rPr lang="en-US" dirty="0" err="1"/>
              <a:t>RoCE</a:t>
            </a:r>
            <a:r>
              <a:rPr lang="en-US" dirty="0"/>
              <a:t>：聚合以太网上的远程DMA（RDMA）。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传输层： </a:t>
            </a:r>
          </a:p>
          <a:p>
            <a:pPr lvl="1" indent="-187325"/>
            <a:r>
              <a:rPr lang="en-US" dirty="0"/>
              <a:t>传输层拥塞控制中使用的ECN（显式拥塞通知）（DCTCP、DCQCN）。</a:t>
            </a:r>
          </a:p>
          <a:p>
            <a:pPr lvl="1" indent="-187325"/>
            <a:r>
              <a:rPr lang="en-US" dirty="0"/>
              <a:t>实验逐跳（背压）拥堵控制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路由，管理</a:t>
            </a:r>
            <a:r>
              <a:rPr lang="en-US" sz="3200" dirty="0"/>
              <a:t>：</a:t>
            </a:r>
          </a:p>
          <a:p>
            <a:pPr marL="736600" lvl="1" indent="-228600"/>
            <a:r>
              <a:rPr lang="en-US" dirty="0"/>
              <a:t>SDN在组织的数据中心内/间广泛使用</a:t>
            </a:r>
          </a:p>
          <a:p>
            <a:pPr marL="736600" lvl="1" indent="-228600"/>
            <a:r>
              <a:rPr lang="en-US" dirty="0"/>
              <a:t>将相关的服务、数据放在尽可能近的地方（例如，在同一个机架或附近的机架），以尽量减少二级、一级的通信。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数据中心网络：协议创新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链接层，局域网：路线图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介绍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多重访问协议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局域网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寻址，ARP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以太网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开关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数据中心网络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CN" dirty="0"/>
              <a:t>网络请求中的一天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综述：网络请求的一天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75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38263"/>
            <a:ext cx="1127311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200" dirty="0"/>
              <a:t>我们的协议栈之旅现在已经完成了!</a:t>
            </a:r>
          </a:p>
          <a:p>
            <a:pPr lvl="1">
              <a:defRPr/>
            </a:pPr>
            <a:r>
              <a:rPr lang="en-US" sz="2800" dirty="0"/>
              <a:t>应用、运输、网络、链接</a:t>
            </a:r>
          </a:p>
          <a:p>
            <a:pPr marL="400050" indent="-269875">
              <a:defRPr/>
            </a:pPr>
            <a:r>
              <a:rPr lang="en-US" sz="3200" dirty="0"/>
              <a:t>把所有的东西放在一起：综合!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目标：</a:t>
            </a:r>
            <a:r>
              <a:rPr lang="en-US" sz="2800" dirty="0"/>
              <a:t>识别、回顾、理解在看似简单的情况下所涉及的协议（所有层次）：请求访问www页面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情景：</a:t>
            </a:r>
            <a:r>
              <a:rPr lang="en-US" sz="2800" dirty="0"/>
              <a:t>学生将笔记本电脑接入校园网，请求/接收</a:t>
            </a:r>
            <a:r>
              <a:rPr lang="en-US" sz="2800" dirty="0"/>
              <a:t>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生活中的一天：情景剧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76</a:t>
            </a:fld>
            <a:endParaRPr lang="en-US" dirty="0"/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康卡斯特网络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谷歌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的网络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网络服务器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DNS服务器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学校网络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浏览器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网页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dirty="0"/>
              <a:t>抵达的移动客户端连接到网络...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000" dirty="0"/>
              <a:t>请求网页: </a:t>
            </a:r>
            <a:r>
              <a:rPr lang="en-US" sz="2600" dirty="0" err="1"/>
              <a:t>www.google.com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A8"/>
                </a:solidFill>
              </a:rPr>
              <a:t>场景</a:t>
            </a:r>
            <a:r>
              <a:rPr lang="en-US" dirty="0"/>
              <a:t>：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9296400" y="4451350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声音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简单!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77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生活中的一天：连接互联网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77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路由器有 </a:t>
            </a:r>
          </a:p>
          <a:p>
            <a:pPr>
              <a:lnSpc>
                <a:spcPct val="85000"/>
              </a:lnSpc>
            </a:pPr>
            <a:r>
              <a:rPr lang="en-US" dirty="0"/>
              <a:t>DHCP服务器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抵达移动：</a:t>
            </a:r>
          </a:p>
          <a:p>
            <a:pPr>
              <a:lnSpc>
                <a:spcPct val="85000"/>
              </a:lnSpc>
            </a:pPr>
            <a:r>
              <a:rPr lang="en-US" dirty="0"/>
              <a:t>DHCP客户端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160" y="1377950"/>
            <a:ext cx="669163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kern="0" dirty="0">
                <a:cs typeface="+mn-cs"/>
              </a:rPr>
              <a:t>连接笔记本电脑需要获得自己的IP地址，</a:t>
            </a:r>
            <a:r>
              <a:rPr lang="en-US" kern="0" dirty="0">
                <a:cs typeface="+mn-cs"/>
              </a:rPr>
              <a:t>第一跳路由器的</a:t>
            </a:r>
            <a:r>
              <a:rPr lang="en-US" kern="0" dirty="0" err="1">
                <a:cs typeface="+mn-cs"/>
              </a:rPr>
              <a:t>地址</a:t>
            </a:r>
            <a:r>
              <a:rPr lang="en-US" kern="0" dirty="0">
                <a:cs typeface="+mn-cs"/>
              </a:rPr>
              <a:t>，</a:t>
            </a:r>
            <a:r>
              <a:rPr lang="en-US" kern="0" dirty="0">
                <a:cs typeface="+mn-cs"/>
              </a:rPr>
              <a:t>DNS服务器的</a:t>
            </a:r>
            <a:r>
              <a:rPr lang="en-US" kern="0" dirty="0" err="1">
                <a:cs typeface="+mn-cs"/>
              </a:rPr>
              <a:t>地址</a:t>
            </a:r>
            <a:r>
              <a:rPr lang="en-US" kern="0" dirty="0">
                <a:cs typeface="+mn-cs"/>
              </a:rPr>
              <a:t>：使用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1" y="28178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用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封装的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DHCP请求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，用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封装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，用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802.3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以太网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封装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572" y="4229100"/>
            <a:ext cx="657367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局域网上的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以太网帧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广播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（目的地：FFFFFFFFFFF），在运行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DHCP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服务器的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路由器上收到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985" y="5565775"/>
            <a:ext cx="654141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以太网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解复用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到IP解复用，UDP解复用到DHCP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78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生活中的一天：连接互联网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78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路由器有 </a:t>
            </a:r>
          </a:p>
          <a:p>
            <a:pPr>
              <a:lnSpc>
                <a:spcPct val="85000"/>
              </a:lnSpc>
            </a:pPr>
            <a:r>
              <a:rPr lang="en-US" dirty="0"/>
              <a:t>DHCP服务器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抵达移动：</a:t>
            </a:r>
          </a:p>
          <a:p>
            <a:pPr>
              <a:lnSpc>
                <a:spcPct val="85000"/>
              </a:lnSpc>
            </a:pPr>
            <a:r>
              <a:rPr lang="en-US" dirty="0"/>
              <a:t>DHCP客户端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672" y="1504912"/>
            <a:ext cx="654884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kern="0" dirty="0">
                <a:cs typeface="+mn-cs"/>
              </a:rPr>
              <a:t>DHCP服务器制定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 ACK</a:t>
            </a:r>
            <a:r>
              <a:rPr lang="en-US" kern="0" dirty="0">
                <a:cs typeface="+mn-cs"/>
              </a:rPr>
              <a:t>，包含客户</a:t>
            </a:r>
            <a:r>
              <a:rPr lang="en-US" kern="0" dirty="0">
                <a:cs typeface="+mn-cs"/>
              </a:rPr>
              <a:t>的IP地址、客户的第一跳路由器的IP地址、DNS服务器的名称和IP地址</a:t>
            </a:r>
            <a:r>
              <a:rPr lang="en-US" altLang="ja-JP" kern="0" dirty="0">
                <a:cs typeface="+mn-cs"/>
              </a:rPr>
              <a:t>。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3162580"/>
            <a:ext cx="653066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在DHCP服务器上进行封装，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通过局域网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进行帧转发（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交换机学习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），在客户端进行解复用。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87" y="5515572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客户端现在有了IP地址，知道了DNS的名称和地址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服务器，其第一跳路由器的IP地址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6" y="4655782"/>
            <a:ext cx="6530666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DHCP客户收到DHCP ACK回复</a:t>
            </a: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79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生活中的一天......ARP（</a:t>
            </a:r>
            <a:r>
              <a:rPr lang="en-US" sz="4000" dirty="0"/>
              <a:t>在DNS之前，在HTTP之前）。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79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路由器有 </a:t>
            </a:r>
          </a:p>
          <a:p>
            <a:pPr>
              <a:lnSpc>
                <a:spcPct val="85000"/>
              </a:lnSpc>
            </a:pPr>
            <a:r>
              <a:rPr lang="en-US" dirty="0"/>
              <a:t>ARP服务器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抵达移动：</a:t>
            </a:r>
          </a:p>
          <a:p>
            <a:pPr>
              <a:lnSpc>
                <a:spcPct val="85000"/>
              </a:lnSpc>
            </a:pPr>
            <a:r>
              <a:rPr lang="en-US" dirty="0"/>
              <a:t>ARP客户端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族裔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671" y="1384207"/>
            <a:ext cx="632305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在发送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kern="0" dirty="0">
                <a:cs typeface="+mn-cs"/>
              </a:rPr>
              <a:t>请求</a:t>
            </a:r>
            <a:r>
              <a:rPr lang="en-US" sz="2400" kern="0" dirty="0">
                <a:cs typeface="+mn-cs"/>
              </a:rPr>
              <a:t>之前</a:t>
            </a:r>
            <a:r>
              <a:rPr lang="en-US" sz="2400" kern="0" dirty="0">
                <a:cs typeface="+mn-cs"/>
              </a:rPr>
              <a:t>，需要</a:t>
            </a:r>
            <a:r>
              <a:rPr lang="en-US" sz="2400" kern="0" dirty="0" err="1">
                <a:cs typeface="+mn-cs"/>
              </a:rPr>
              <a:t>www.google.com </a:t>
            </a:r>
            <a:r>
              <a:rPr lang="en-US" sz="2400" kern="0" dirty="0">
                <a:cs typeface="+mn-cs"/>
              </a:rPr>
              <a:t>的IP地址</a:t>
            </a:r>
            <a:r>
              <a:rPr lang="en-US" sz="2400" kern="0" dirty="0">
                <a:cs typeface="+mn-cs"/>
              </a:rPr>
              <a:t>：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495" y="2279650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创建DNS查询，用UDP封装，用IP封装，用Eth封装。  要向路由器发送帧，需要路由器接口的MAC地址：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05" y="3769753"/>
            <a:ext cx="6509636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ARP查询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广播，由路由器接收，路由器用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ARP回复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给出路由器接口的MAC地址。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056" y="4906495"/>
            <a:ext cx="580689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客户端现在知道第一跳路由器的MAC地址，所以现在可以发送包含DNS查询的帧了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ARP查询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ARP回复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8.xml><?xml version="1.0" encoding="utf-8"?>
<p:sld xmlns:a16="http://schemas.microsoft.com/office/drawing/2014/main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多重访问链接，协议</a:t>
            </a:r>
            <a:endParaRPr lang="en-US" sz="4400" dirty="0"/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链接层：6- 8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A4DB250C-FCF5-CC4D-B049-42D6C0DD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694" y="1096411"/>
            <a:ext cx="77724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kern="0" dirty="0">
                <a:cs typeface="+mn-cs"/>
              </a:rPr>
              <a:t>两种类型的 "链接</a:t>
            </a:r>
            <a:r>
              <a:rPr lang="en-US" kern="0" dirty="0">
                <a:cs typeface="+mn-cs"/>
              </a:rPr>
              <a:t>"：</a:t>
            </a:r>
          </a:p>
          <a:p>
            <a:pPr>
              <a:defRPr/>
            </a:pPr>
            <a:r>
              <a:rPr lang="en-US" kern="0" dirty="0">
                <a:cs typeface="+mn-cs"/>
              </a:rPr>
              <a:t>点对点</a:t>
            </a:r>
          </a:p>
          <a:p>
            <a:pPr lvl="1">
              <a:defRPr/>
            </a:pPr>
            <a:r>
              <a:rPr lang="en-US" sz="2000" kern="0" dirty="0"/>
              <a:t>以太网交换机、主机之间的点对点链接</a:t>
            </a:r>
          </a:p>
          <a:p>
            <a:pPr lvl="1">
              <a:defRPr/>
            </a:pPr>
            <a:r>
              <a:rPr lang="en-US" sz="2000" kern="0" dirty="0"/>
              <a:t>拨号访问的PPP</a:t>
            </a:r>
          </a:p>
          <a:p>
            <a:pPr>
              <a:defRPr/>
            </a:pPr>
            <a:r>
              <a:rPr lang="en-US" kern="0" dirty="0">
                <a:solidFill>
                  <a:srgbClr val="C00000"/>
                </a:solidFill>
                <a:cs typeface="+mn-cs"/>
              </a:rPr>
              <a:t>广播（共享电线或媒介）</a:t>
            </a:r>
          </a:p>
          <a:p>
            <a:pPr lvl="1">
              <a:defRPr/>
            </a:pPr>
            <a:r>
              <a:rPr lang="en-US" sz="2000" kern="0" dirty="0"/>
              <a:t>老式的以太网</a:t>
            </a:r>
          </a:p>
          <a:p>
            <a:pPr lvl="1">
              <a:defRPr/>
            </a:pPr>
            <a:r>
              <a:rPr lang="en-US" sz="2000" kern="0" dirty="0"/>
              <a:t>电缆接入网中的上游HFC</a:t>
            </a:r>
          </a:p>
          <a:p>
            <a:pPr lvl="1">
              <a:defRPr/>
            </a:pPr>
            <a:r>
              <a:rPr lang="en-US" sz="2000" kern="0" dirty="0"/>
              <a:t>802.11无线局域网，4G/4G。 卫星</a:t>
            </a:r>
            <a:endParaRPr lang="en-US" kern="0" dirty="0"/>
          </a:p>
          <a:p>
            <a:pPr>
              <a:defRPr/>
            </a:pPr>
            <a:endParaRPr lang="en-US" kern="0" dirty="0">
              <a:latin typeface="Gill Sans MT" charset="0"/>
              <a:cs typeface="+mn-cs"/>
            </a:endParaRPr>
          </a:p>
        </p:txBody>
      </p:sp>
      <p:sp>
        <p:nvSpPr>
          <p:cNvPr id="471" name="Text Box 5">
            <a:extLst>
              <a:ext uri="{FF2B5EF4-FFF2-40B4-BE49-F238E27FC236}">
                <a16:creationId xmlns:a16="http://schemas.microsoft.com/office/drawing/2014/main" id="{2134EC04-C5E3-F242-90E6-F19A88A1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50" y="5747371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共享电线（如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有线以太网)</a:t>
            </a:r>
          </a:p>
        </p:txBody>
      </p:sp>
      <p:sp>
        <p:nvSpPr>
          <p:cNvPr id="472" name="Text Box 6">
            <a:extLst>
              <a:ext uri="{FF2B5EF4-FFF2-40B4-BE49-F238E27FC236}">
                <a16:creationId xmlns:a16="http://schemas.microsoft.com/office/drawing/2014/main" id="{CEE26344-B09B-5B4B-A47E-E5082743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386" y="5842275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共享无线电：</a:t>
            </a:r>
            <a:r>
              <a:rPr lang="en-US" sz="140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4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3" name="Text Box 7">
            <a:extLst>
              <a:ext uri="{FF2B5EF4-FFF2-40B4-BE49-F238E27FC236}">
                <a16:creationId xmlns:a16="http://schemas.microsoft.com/office/drawing/2014/main" id="{06CF1C6B-422C-1444-877E-6282ED97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657" y="5847044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共享电台：卫星 </a:t>
            </a:r>
          </a:p>
        </p:txBody>
      </p:sp>
      <p:sp>
        <p:nvSpPr>
          <p:cNvPr id="474" name="Text Box 8">
            <a:extLst>
              <a:ext uri="{FF2B5EF4-FFF2-40B4-BE49-F238E27FC236}">
                <a16:creationId xmlns:a16="http://schemas.microsoft.com/office/drawing/2014/main" id="{3F461FAF-2D2F-B54F-9957-BE72E13B7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810" y="5780226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鸡尾酒会上的人类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(共享空气、声学)</a:t>
            </a:r>
          </a:p>
        </p:txBody>
      </p:sp>
      <p:sp>
        <p:nvSpPr>
          <p:cNvPr id="475" name="Line 173">
            <a:extLst>
              <a:ext uri="{FF2B5EF4-FFF2-40B4-BE49-F238E27FC236}">
                <a16:creationId xmlns:a16="http://schemas.microsoft.com/office/drawing/2014/main" id="{3F306567-9F2F-4149-9D30-2173B4370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2938" y="4575796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6" name="Line 174">
            <a:extLst>
              <a:ext uri="{FF2B5EF4-FFF2-40B4-BE49-F238E27FC236}">
                <a16:creationId xmlns:a16="http://schemas.microsoft.com/office/drawing/2014/main" id="{7FB886E9-9D2D-B64D-87A8-FC07C88CC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5475" y="5047283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7" name="Line 175">
            <a:extLst>
              <a:ext uri="{FF2B5EF4-FFF2-40B4-BE49-F238E27FC236}">
                <a16:creationId xmlns:a16="http://schemas.microsoft.com/office/drawing/2014/main" id="{197F6785-17A4-034A-979B-B8B5BA4F8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538" y="5383833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8" name="Line 176">
            <a:extLst>
              <a:ext uri="{FF2B5EF4-FFF2-40B4-BE49-F238E27FC236}">
                <a16:creationId xmlns:a16="http://schemas.microsoft.com/office/drawing/2014/main" id="{70DDD911-DBF3-7F4F-BF66-8853AA41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5038" y="4907583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79" name="Group 382">
            <a:extLst>
              <a:ext uri="{FF2B5EF4-FFF2-40B4-BE49-F238E27FC236}">
                <a16:creationId xmlns:a16="http://schemas.microsoft.com/office/drawing/2014/main" id="{444C4E2A-E876-FA42-B00E-F2550AD7EDC3}"/>
              </a:ext>
            </a:extLst>
          </p:cNvPr>
          <p:cNvGrpSpPr>
            <a:grpSpLocks/>
          </p:cNvGrpSpPr>
          <p:nvPr/>
        </p:nvGrpSpPr>
        <p:grpSpPr bwMode="auto">
          <a:xfrm>
            <a:off x="7127673" y="5455340"/>
            <a:ext cx="288925" cy="220663"/>
            <a:chOff x="2274" y="2821"/>
            <a:chExt cx="215" cy="238"/>
          </a:xfrm>
        </p:grpSpPr>
        <p:sp>
          <p:nvSpPr>
            <p:cNvPr id="480" name="Freeform 383">
              <a:extLst>
                <a:ext uri="{FF2B5EF4-FFF2-40B4-BE49-F238E27FC236}">
                  <a16:creationId xmlns:a16="http://schemas.microsoft.com/office/drawing/2014/main" id="{BDDB8C29-61C8-B44A-A0C9-80B160DD0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1" name="Line 384">
              <a:extLst>
                <a:ext uri="{FF2B5EF4-FFF2-40B4-BE49-F238E27FC236}">
                  <a16:creationId xmlns:a16="http://schemas.microsoft.com/office/drawing/2014/main" id="{8F4AE323-F3F4-E14E-B478-2730ECFD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2" name="Freeform 385">
              <a:extLst>
                <a:ext uri="{FF2B5EF4-FFF2-40B4-BE49-F238E27FC236}">
                  <a16:creationId xmlns:a16="http://schemas.microsoft.com/office/drawing/2014/main" id="{41C8AF46-22BA-2346-AD20-B0D2DA93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3" name="Line 386">
              <a:extLst>
                <a:ext uri="{FF2B5EF4-FFF2-40B4-BE49-F238E27FC236}">
                  <a16:creationId xmlns:a16="http://schemas.microsoft.com/office/drawing/2014/main" id="{FF499369-05D1-BD40-A15C-F1F4775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4" name="Freeform 387">
              <a:extLst>
                <a:ext uri="{FF2B5EF4-FFF2-40B4-BE49-F238E27FC236}">
                  <a16:creationId xmlns:a16="http://schemas.microsoft.com/office/drawing/2014/main" id="{FF57B98D-A160-3344-BA6D-DBC150EE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5" name="Line 388">
              <a:extLst>
                <a:ext uri="{FF2B5EF4-FFF2-40B4-BE49-F238E27FC236}">
                  <a16:creationId xmlns:a16="http://schemas.microsoft.com/office/drawing/2014/main" id="{0700E589-A21D-F84B-8C68-40D1B51EE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6" name="Freeform 389">
              <a:extLst>
                <a:ext uri="{FF2B5EF4-FFF2-40B4-BE49-F238E27FC236}">
                  <a16:creationId xmlns:a16="http://schemas.microsoft.com/office/drawing/2014/main" id="{75397DE6-7C44-4F44-9365-9A1D3547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7" name="Freeform 390">
              <a:extLst>
                <a:ext uri="{FF2B5EF4-FFF2-40B4-BE49-F238E27FC236}">
                  <a16:creationId xmlns:a16="http://schemas.microsoft.com/office/drawing/2014/main" id="{368EB1B3-47F7-2447-B958-2BCE0F17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8" name="Rectangle 391">
              <a:extLst>
                <a:ext uri="{FF2B5EF4-FFF2-40B4-BE49-F238E27FC236}">
                  <a16:creationId xmlns:a16="http://schemas.microsoft.com/office/drawing/2014/main" id="{C14D26ED-4841-3E46-BF7A-83D8D95E9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9" name="Freeform 392">
              <a:extLst>
                <a:ext uri="{FF2B5EF4-FFF2-40B4-BE49-F238E27FC236}">
                  <a16:creationId xmlns:a16="http://schemas.microsoft.com/office/drawing/2014/main" id="{F7380919-6949-F94F-8330-C7FD85D06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0" name="Line 393">
              <a:extLst>
                <a:ext uri="{FF2B5EF4-FFF2-40B4-BE49-F238E27FC236}">
                  <a16:creationId xmlns:a16="http://schemas.microsoft.com/office/drawing/2014/main" id="{572E4DD5-2700-084B-A313-B26B6D4CD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1" name="Line 394">
              <a:extLst>
                <a:ext uri="{FF2B5EF4-FFF2-40B4-BE49-F238E27FC236}">
                  <a16:creationId xmlns:a16="http://schemas.microsoft.com/office/drawing/2014/main" id="{AA53B8C5-637F-3A4F-90EA-F02C41B17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2" name="Line 395">
              <a:extLst>
                <a:ext uri="{FF2B5EF4-FFF2-40B4-BE49-F238E27FC236}">
                  <a16:creationId xmlns:a16="http://schemas.microsoft.com/office/drawing/2014/main" id="{9441D979-2998-2648-980D-EA524FE9B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Freeform 396">
              <a:extLst>
                <a:ext uri="{FF2B5EF4-FFF2-40B4-BE49-F238E27FC236}">
                  <a16:creationId xmlns:a16="http://schemas.microsoft.com/office/drawing/2014/main" id="{7F4AFBF0-B087-2B49-B22A-24292889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4" name="Group 398">
            <a:extLst>
              <a:ext uri="{FF2B5EF4-FFF2-40B4-BE49-F238E27FC236}">
                <a16:creationId xmlns:a16="http://schemas.microsoft.com/office/drawing/2014/main" id="{BBD74A9D-6F6D-8246-9DE8-B4C2AB33096F}"/>
              </a:ext>
            </a:extLst>
          </p:cNvPr>
          <p:cNvGrpSpPr>
            <a:grpSpLocks/>
          </p:cNvGrpSpPr>
          <p:nvPr/>
        </p:nvGrpSpPr>
        <p:grpSpPr bwMode="auto">
          <a:xfrm>
            <a:off x="7634085" y="5436290"/>
            <a:ext cx="223838" cy="254000"/>
            <a:chOff x="2274" y="2821"/>
            <a:chExt cx="215" cy="238"/>
          </a:xfrm>
        </p:grpSpPr>
        <p:sp>
          <p:nvSpPr>
            <p:cNvPr id="495" name="Freeform 399">
              <a:extLst>
                <a:ext uri="{FF2B5EF4-FFF2-40B4-BE49-F238E27FC236}">
                  <a16:creationId xmlns:a16="http://schemas.microsoft.com/office/drawing/2014/main" id="{12E023A5-7FBF-5C48-B02C-B77994909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6" name="Line 400">
              <a:extLst>
                <a:ext uri="{FF2B5EF4-FFF2-40B4-BE49-F238E27FC236}">
                  <a16:creationId xmlns:a16="http://schemas.microsoft.com/office/drawing/2014/main" id="{22601291-2593-D546-BEC9-0877AF59F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7" name="Freeform 401">
              <a:extLst>
                <a:ext uri="{FF2B5EF4-FFF2-40B4-BE49-F238E27FC236}">
                  <a16:creationId xmlns:a16="http://schemas.microsoft.com/office/drawing/2014/main" id="{71ACC171-BB81-7641-9ACA-D8DDAF220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8" name="Line 402">
              <a:extLst>
                <a:ext uri="{FF2B5EF4-FFF2-40B4-BE49-F238E27FC236}">
                  <a16:creationId xmlns:a16="http://schemas.microsoft.com/office/drawing/2014/main" id="{AF45D7DA-B67F-DC46-BF98-1EF5C1B0E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9" name="Freeform 403">
              <a:extLst>
                <a:ext uri="{FF2B5EF4-FFF2-40B4-BE49-F238E27FC236}">
                  <a16:creationId xmlns:a16="http://schemas.microsoft.com/office/drawing/2014/main" id="{ABE18084-E411-0446-A052-86BB1FD3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0" name="Line 404">
              <a:extLst>
                <a:ext uri="{FF2B5EF4-FFF2-40B4-BE49-F238E27FC236}">
                  <a16:creationId xmlns:a16="http://schemas.microsoft.com/office/drawing/2014/main" id="{AAFB5D72-E469-954F-B6D8-5737C3999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1" name="Freeform 405">
              <a:extLst>
                <a:ext uri="{FF2B5EF4-FFF2-40B4-BE49-F238E27FC236}">
                  <a16:creationId xmlns:a16="http://schemas.microsoft.com/office/drawing/2014/main" id="{6FA32C76-7534-3A4B-837A-FC8A46B9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2" name="Freeform 406">
              <a:extLst>
                <a:ext uri="{FF2B5EF4-FFF2-40B4-BE49-F238E27FC236}">
                  <a16:creationId xmlns:a16="http://schemas.microsoft.com/office/drawing/2014/main" id="{C264D84A-28A9-B04F-867C-C194EF3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3" name="Rectangle 407">
              <a:extLst>
                <a:ext uri="{FF2B5EF4-FFF2-40B4-BE49-F238E27FC236}">
                  <a16:creationId xmlns:a16="http://schemas.microsoft.com/office/drawing/2014/main" id="{E212E0B0-8257-BE48-B090-B257D29E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4" name="Freeform 408">
              <a:extLst>
                <a:ext uri="{FF2B5EF4-FFF2-40B4-BE49-F238E27FC236}">
                  <a16:creationId xmlns:a16="http://schemas.microsoft.com/office/drawing/2014/main" id="{F4CB953E-50B8-1940-AF9A-28E1B0DB1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5" name="Line 409">
              <a:extLst>
                <a:ext uri="{FF2B5EF4-FFF2-40B4-BE49-F238E27FC236}">
                  <a16:creationId xmlns:a16="http://schemas.microsoft.com/office/drawing/2014/main" id="{18E09DFC-F4BB-424E-BFFD-3B3068580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6" name="Line 410">
              <a:extLst>
                <a:ext uri="{FF2B5EF4-FFF2-40B4-BE49-F238E27FC236}">
                  <a16:creationId xmlns:a16="http://schemas.microsoft.com/office/drawing/2014/main" id="{17E6715E-7466-E44B-8DAE-05A382E0F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7" name="Line 411">
              <a:extLst>
                <a:ext uri="{FF2B5EF4-FFF2-40B4-BE49-F238E27FC236}">
                  <a16:creationId xmlns:a16="http://schemas.microsoft.com/office/drawing/2014/main" id="{6EF7AAC8-C8C7-2B48-B5DD-DB69FB889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8" name="Freeform 412">
              <a:extLst>
                <a:ext uri="{FF2B5EF4-FFF2-40B4-BE49-F238E27FC236}">
                  <a16:creationId xmlns:a16="http://schemas.microsoft.com/office/drawing/2014/main" id="{30D8703F-1419-2B46-8305-471C2403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09" name="Group 413">
            <a:extLst>
              <a:ext uri="{FF2B5EF4-FFF2-40B4-BE49-F238E27FC236}">
                <a16:creationId xmlns:a16="http://schemas.microsoft.com/office/drawing/2014/main" id="{975F8A05-A054-D847-8C71-D0CD3F80A61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13498" y="5464865"/>
            <a:ext cx="298450" cy="211138"/>
            <a:chOff x="2274" y="2821"/>
            <a:chExt cx="215" cy="238"/>
          </a:xfrm>
        </p:grpSpPr>
        <p:sp>
          <p:nvSpPr>
            <p:cNvPr id="510" name="Freeform 414">
              <a:extLst>
                <a:ext uri="{FF2B5EF4-FFF2-40B4-BE49-F238E27FC236}">
                  <a16:creationId xmlns:a16="http://schemas.microsoft.com/office/drawing/2014/main" id="{BF3BC4D9-EEFB-504A-8010-E2B584D84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1" name="Line 415">
              <a:extLst>
                <a:ext uri="{FF2B5EF4-FFF2-40B4-BE49-F238E27FC236}">
                  <a16:creationId xmlns:a16="http://schemas.microsoft.com/office/drawing/2014/main" id="{60D51E27-CB41-8943-9955-66D7BCB05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2" name="Freeform 416">
              <a:extLst>
                <a:ext uri="{FF2B5EF4-FFF2-40B4-BE49-F238E27FC236}">
                  <a16:creationId xmlns:a16="http://schemas.microsoft.com/office/drawing/2014/main" id="{97A26554-12E7-C14C-B87F-877AFF03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3" name="Line 417">
              <a:extLst>
                <a:ext uri="{FF2B5EF4-FFF2-40B4-BE49-F238E27FC236}">
                  <a16:creationId xmlns:a16="http://schemas.microsoft.com/office/drawing/2014/main" id="{E1D2F44C-498F-F040-AF8C-AD2CCEE3E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4" name="Freeform 418">
              <a:extLst>
                <a:ext uri="{FF2B5EF4-FFF2-40B4-BE49-F238E27FC236}">
                  <a16:creationId xmlns:a16="http://schemas.microsoft.com/office/drawing/2014/main" id="{CFE3E224-390C-6D42-8B5E-795EC52B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5" name="Line 419">
              <a:extLst>
                <a:ext uri="{FF2B5EF4-FFF2-40B4-BE49-F238E27FC236}">
                  <a16:creationId xmlns:a16="http://schemas.microsoft.com/office/drawing/2014/main" id="{36DADBEA-F35F-7B42-A84F-DBF4EB156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Freeform 420">
              <a:extLst>
                <a:ext uri="{FF2B5EF4-FFF2-40B4-BE49-F238E27FC236}">
                  <a16:creationId xmlns:a16="http://schemas.microsoft.com/office/drawing/2014/main" id="{2F7A56FF-DAA4-B548-A596-0AEEDA92B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421">
              <a:extLst>
                <a:ext uri="{FF2B5EF4-FFF2-40B4-BE49-F238E27FC236}">
                  <a16:creationId xmlns:a16="http://schemas.microsoft.com/office/drawing/2014/main" id="{F0E25BB6-8958-A14D-B0E2-4CBFDD9A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Rectangle 422">
              <a:extLst>
                <a:ext uri="{FF2B5EF4-FFF2-40B4-BE49-F238E27FC236}">
                  <a16:creationId xmlns:a16="http://schemas.microsoft.com/office/drawing/2014/main" id="{6E5F60CA-37B8-7744-8FA8-264FA6D8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Freeform 423">
              <a:extLst>
                <a:ext uri="{FF2B5EF4-FFF2-40B4-BE49-F238E27FC236}">
                  <a16:creationId xmlns:a16="http://schemas.microsoft.com/office/drawing/2014/main" id="{014C1E9E-E6BE-7E45-964D-7DD435B6C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0" name="Line 424">
              <a:extLst>
                <a:ext uri="{FF2B5EF4-FFF2-40B4-BE49-F238E27FC236}">
                  <a16:creationId xmlns:a16="http://schemas.microsoft.com/office/drawing/2014/main" id="{A474D7E3-FF03-1B44-8646-2B1564195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1" name="Line 425">
              <a:extLst>
                <a:ext uri="{FF2B5EF4-FFF2-40B4-BE49-F238E27FC236}">
                  <a16:creationId xmlns:a16="http://schemas.microsoft.com/office/drawing/2014/main" id="{E4858A5A-F8A5-7B46-9A2C-26E5DD4AD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2" name="Line 426">
              <a:extLst>
                <a:ext uri="{FF2B5EF4-FFF2-40B4-BE49-F238E27FC236}">
                  <a16:creationId xmlns:a16="http://schemas.microsoft.com/office/drawing/2014/main" id="{DFEE627D-046D-EC42-B1CB-52F73CDED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3" name="Freeform 427">
              <a:extLst>
                <a:ext uri="{FF2B5EF4-FFF2-40B4-BE49-F238E27FC236}">
                  <a16:creationId xmlns:a16="http://schemas.microsoft.com/office/drawing/2014/main" id="{047A6D46-B266-B844-A8B4-8AAAA167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524" name="Picture 429" descr="MMj03957750000[1]">
            <a:extLst>
              <a:ext uri="{FF2B5EF4-FFF2-40B4-BE49-F238E27FC236}">
                <a16:creationId xmlns:a16="http://schemas.microsoft.com/office/drawing/2014/main" id="{B804968F-3592-094F-A8BF-179E7849E6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23" y="4742553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5" name="Picture 432" descr="cocktail">
            <a:extLst>
              <a:ext uri="{FF2B5EF4-FFF2-40B4-BE49-F238E27FC236}">
                <a16:creationId xmlns:a16="http://schemas.microsoft.com/office/drawing/2014/main" id="{099A3239-42CC-704F-8979-71CDF0E2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05" y="4661590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" name="Line 434">
            <a:extLst>
              <a:ext uri="{FF2B5EF4-FFF2-40B4-BE49-F238E27FC236}">
                <a16:creationId xmlns:a16="http://schemas.microsoft.com/office/drawing/2014/main" id="{13E4667A-1C98-C742-9515-44695E1E2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6450" y="468057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7" name="Line 435">
            <a:extLst>
              <a:ext uri="{FF2B5EF4-FFF2-40B4-BE49-F238E27FC236}">
                <a16:creationId xmlns:a16="http://schemas.microsoft.com/office/drawing/2014/main" id="{3AE8AA7B-1112-3E4B-9C21-6CE3F67CF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6450" y="468057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8" name="Line 436">
            <a:extLst>
              <a:ext uri="{FF2B5EF4-FFF2-40B4-BE49-F238E27FC236}">
                <a16:creationId xmlns:a16="http://schemas.microsoft.com/office/drawing/2014/main" id="{84E2754A-286E-2643-AF6C-06B6ED570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8188" y="5317158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529" name="Group 506">
            <a:extLst>
              <a:ext uri="{FF2B5EF4-FFF2-40B4-BE49-F238E27FC236}">
                <a16:creationId xmlns:a16="http://schemas.microsoft.com/office/drawing/2014/main" id="{B79DFA91-6DD1-6946-BCA6-B60B73F4E7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56200" y="5193333"/>
            <a:ext cx="501650" cy="512763"/>
            <a:chOff x="2839" y="3501"/>
            <a:chExt cx="755" cy="803"/>
          </a:xfrm>
        </p:grpSpPr>
        <p:pic>
          <p:nvPicPr>
            <p:cNvPr id="530" name="Picture 507" descr="desktop_computer_stylized_medium">
              <a:extLst>
                <a:ext uri="{FF2B5EF4-FFF2-40B4-BE49-F238E27FC236}">
                  <a16:creationId xmlns:a16="http://schemas.microsoft.com/office/drawing/2014/main" id="{B7D871EE-D530-A84C-85C8-4DC1EB0A9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08">
              <a:extLst>
                <a:ext uri="{FF2B5EF4-FFF2-40B4-BE49-F238E27FC236}">
                  <a16:creationId xmlns:a16="http://schemas.microsoft.com/office/drawing/2014/main" id="{9D5575BC-5BD2-FE4A-9414-7BAB3B8D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2" name="Group 621">
            <a:extLst>
              <a:ext uri="{FF2B5EF4-FFF2-40B4-BE49-F238E27FC236}">
                <a16:creationId xmlns:a16="http://schemas.microsoft.com/office/drawing/2014/main" id="{40F3795B-808E-A042-9598-E30744C17871}"/>
              </a:ext>
            </a:extLst>
          </p:cNvPr>
          <p:cNvGrpSpPr>
            <a:grpSpLocks/>
          </p:cNvGrpSpPr>
          <p:nvPr/>
        </p:nvGrpSpPr>
        <p:grpSpPr bwMode="auto">
          <a:xfrm>
            <a:off x="5370862" y="4385019"/>
            <a:ext cx="635000" cy="485775"/>
            <a:chOff x="3061" y="2530"/>
            <a:chExt cx="400" cy="306"/>
          </a:xfrm>
        </p:grpSpPr>
        <p:grpSp>
          <p:nvGrpSpPr>
            <p:cNvPr id="533" name="Group 494">
              <a:extLst>
                <a:ext uri="{FF2B5EF4-FFF2-40B4-BE49-F238E27FC236}">
                  <a16:creationId xmlns:a16="http://schemas.microsoft.com/office/drawing/2014/main" id="{4DBCED0D-3AD5-4447-93E7-56A4D18F3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558" name="Freeform 495">
                <a:extLst>
                  <a:ext uri="{FF2B5EF4-FFF2-40B4-BE49-F238E27FC236}">
                    <a16:creationId xmlns:a16="http://schemas.microsoft.com/office/drawing/2014/main" id="{DC6AB476-6859-8242-AD10-2D931ACF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Freeform 496">
                <a:extLst>
                  <a:ext uri="{FF2B5EF4-FFF2-40B4-BE49-F238E27FC236}">
                    <a16:creationId xmlns:a16="http://schemas.microsoft.com/office/drawing/2014/main" id="{60FE620B-47DD-7D4F-89C4-3D44ABB5F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0" name="Freeform 497">
                <a:extLst>
                  <a:ext uri="{FF2B5EF4-FFF2-40B4-BE49-F238E27FC236}">
                    <a16:creationId xmlns:a16="http://schemas.microsoft.com/office/drawing/2014/main" id="{5734D561-5507-1D47-B8C1-5456D7854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1" name="Freeform 498">
                <a:extLst>
                  <a:ext uri="{FF2B5EF4-FFF2-40B4-BE49-F238E27FC236}">
                    <a16:creationId xmlns:a16="http://schemas.microsoft.com/office/drawing/2014/main" id="{54405CE7-B078-794F-8A95-7442C5571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2" name="Freeform 499">
                <a:extLst>
                  <a:ext uri="{FF2B5EF4-FFF2-40B4-BE49-F238E27FC236}">
                    <a16:creationId xmlns:a16="http://schemas.microsoft.com/office/drawing/2014/main" id="{2427F607-DB1A-4743-823B-DBB1AB440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3" name="Freeform 500">
                <a:extLst>
                  <a:ext uri="{FF2B5EF4-FFF2-40B4-BE49-F238E27FC236}">
                    <a16:creationId xmlns:a16="http://schemas.microsoft.com/office/drawing/2014/main" id="{78EB41F6-2BEF-4D4A-AE0A-005E7142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34" name="Picture 549" descr="laptop_keyboard">
              <a:extLst>
                <a:ext uri="{FF2B5EF4-FFF2-40B4-BE49-F238E27FC236}">
                  <a16:creationId xmlns:a16="http://schemas.microsoft.com/office/drawing/2014/main" id="{B26671F0-4EE5-D744-8784-A585B9B6F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5" name="Freeform 550">
              <a:extLst>
                <a:ext uri="{FF2B5EF4-FFF2-40B4-BE49-F238E27FC236}">
                  <a16:creationId xmlns:a16="http://schemas.microsoft.com/office/drawing/2014/main" id="{12281B29-C1B2-B749-9F5E-F3A43584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536" name="Picture 551" descr="screen">
              <a:extLst>
                <a:ext uri="{FF2B5EF4-FFF2-40B4-BE49-F238E27FC236}">
                  <a16:creationId xmlns:a16="http://schemas.microsoft.com/office/drawing/2014/main" id="{98E4CFA7-B1FE-FE4C-AF66-F70E19505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7" name="Freeform 552">
              <a:extLst>
                <a:ext uri="{FF2B5EF4-FFF2-40B4-BE49-F238E27FC236}">
                  <a16:creationId xmlns:a16="http://schemas.microsoft.com/office/drawing/2014/main" id="{25707FCB-7465-F447-BF5C-CA5CEB8F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Freeform 553">
              <a:extLst>
                <a:ext uri="{FF2B5EF4-FFF2-40B4-BE49-F238E27FC236}">
                  <a16:creationId xmlns:a16="http://schemas.microsoft.com/office/drawing/2014/main" id="{2893182F-C176-ED45-A949-17AAF914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9" name="Freeform 554">
              <a:extLst>
                <a:ext uri="{FF2B5EF4-FFF2-40B4-BE49-F238E27FC236}">
                  <a16:creationId xmlns:a16="http://schemas.microsoft.com/office/drawing/2014/main" id="{31F51520-3F4C-0544-BCC2-43E892A0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0" name="Freeform 555">
              <a:extLst>
                <a:ext uri="{FF2B5EF4-FFF2-40B4-BE49-F238E27FC236}">
                  <a16:creationId xmlns:a16="http://schemas.microsoft.com/office/drawing/2014/main" id="{BC9CBE39-5CC7-5049-AC5A-13C386EB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1" name="Freeform 556">
              <a:extLst>
                <a:ext uri="{FF2B5EF4-FFF2-40B4-BE49-F238E27FC236}">
                  <a16:creationId xmlns:a16="http://schemas.microsoft.com/office/drawing/2014/main" id="{D4C9F6C2-E722-B74B-AAE4-4ABF8468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2" name="Freeform 557">
              <a:extLst>
                <a:ext uri="{FF2B5EF4-FFF2-40B4-BE49-F238E27FC236}">
                  <a16:creationId xmlns:a16="http://schemas.microsoft.com/office/drawing/2014/main" id="{3F0EB019-3CF3-834A-A61E-AC065980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43" name="Group 558">
              <a:extLst>
                <a:ext uri="{FF2B5EF4-FFF2-40B4-BE49-F238E27FC236}">
                  <a16:creationId xmlns:a16="http://schemas.microsoft.com/office/drawing/2014/main" id="{A6A93FB9-FC7D-4742-8DD5-CBB9CA8D7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552" name="Freeform 559">
                <a:extLst>
                  <a:ext uri="{FF2B5EF4-FFF2-40B4-BE49-F238E27FC236}">
                    <a16:creationId xmlns:a16="http://schemas.microsoft.com/office/drawing/2014/main" id="{C568827B-2EA3-554D-A8B6-5587A8CE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" name="Freeform 560">
                <a:extLst>
                  <a:ext uri="{FF2B5EF4-FFF2-40B4-BE49-F238E27FC236}">
                    <a16:creationId xmlns:a16="http://schemas.microsoft.com/office/drawing/2014/main" id="{27581F6D-D83F-D646-A755-30E5B167F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" name="Freeform 561">
                <a:extLst>
                  <a:ext uri="{FF2B5EF4-FFF2-40B4-BE49-F238E27FC236}">
                    <a16:creationId xmlns:a16="http://schemas.microsoft.com/office/drawing/2014/main" id="{E341B34D-9952-7340-9E0A-28EDF520F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" name="Freeform 562">
                <a:extLst>
                  <a:ext uri="{FF2B5EF4-FFF2-40B4-BE49-F238E27FC236}">
                    <a16:creationId xmlns:a16="http://schemas.microsoft.com/office/drawing/2014/main" id="{11B81FDA-FEF8-B742-847A-1939FCAC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6" name="Freeform 563">
                <a:extLst>
                  <a:ext uri="{FF2B5EF4-FFF2-40B4-BE49-F238E27FC236}">
                    <a16:creationId xmlns:a16="http://schemas.microsoft.com/office/drawing/2014/main" id="{6D1D8EB1-A82C-C547-AB3D-3E7648A5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7" name="Freeform 564">
                <a:extLst>
                  <a:ext uri="{FF2B5EF4-FFF2-40B4-BE49-F238E27FC236}">
                    <a16:creationId xmlns:a16="http://schemas.microsoft.com/office/drawing/2014/main" id="{90C3B870-FD67-3346-98FA-A234D34B8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44" name="Freeform 565">
              <a:extLst>
                <a:ext uri="{FF2B5EF4-FFF2-40B4-BE49-F238E27FC236}">
                  <a16:creationId xmlns:a16="http://schemas.microsoft.com/office/drawing/2014/main" id="{F0911C61-849A-9C4E-AD10-6D1FC3C2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5" name="Freeform 566">
              <a:extLst>
                <a:ext uri="{FF2B5EF4-FFF2-40B4-BE49-F238E27FC236}">
                  <a16:creationId xmlns:a16="http://schemas.microsoft.com/office/drawing/2014/main" id="{5CEB6F8B-5086-5C42-9CAB-731CEAB6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6" name="Freeform 567">
              <a:extLst>
                <a:ext uri="{FF2B5EF4-FFF2-40B4-BE49-F238E27FC236}">
                  <a16:creationId xmlns:a16="http://schemas.microsoft.com/office/drawing/2014/main" id="{8A0FD81A-21AB-A641-84A8-6DECC751F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7" name="Freeform 568">
              <a:extLst>
                <a:ext uri="{FF2B5EF4-FFF2-40B4-BE49-F238E27FC236}">
                  <a16:creationId xmlns:a16="http://schemas.microsoft.com/office/drawing/2014/main" id="{3212B524-DBA7-764B-ADFB-15B1F9EE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8" name="Freeform 569">
              <a:extLst>
                <a:ext uri="{FF2B5EF4-FFF2-40B4-BE49-F238E27FC236}">
                  <a16:creationId xmlns:a16="http://schemas.microsoft.com/office/drawing/2014/main" id="{29D84F9E-266B-FF4A-91FA-4C757BB8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Freeform 570">
              <a:extLst>
                <a:ext uri="{FF2B5EF4-FFF2-40B4-BE49-F238E27FC236}">
                  <a16:creationId xmlns:a16="http://schemas.microsoft.com/office/drawing/2014/main" id="{FE55278D-3FA5-5444-8EDF-6DEC32E2B4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589">
              <a:extLst>
                <a:ext uri="{FF2B5EF4-FFF2-40B4-BE49-F238E27FC236}">
                  <a16:creationId xmlns:a16="http://schemas.microsoft.com/office/drawing/2014/main" id="{0406CADF-6A82-2844-9517-DAB36149B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590">
              <a:extLst>
                <a:ext uri="{FF2B5EF4-FFF2-40B4-BE49-F238E27FC236}">
                  <a16:creationId xmlns:a16="http://schemas.microsoft.com/office/drawing/2014/main" id="{92F09FE3-36AB-A646-8709-F68948F0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64" name="Group 632">
            <a:extLst>
              <a:ext uri="{FF2B5EF4-FFF2-40B4-BE49-F238E27FC236}">
                <a16:creationId xmlns:a16="http://schemas.microsoft.com/office/drawing/2014/main" id="{4B98C44A-F9F4-BB49-A2B0-C2E0B8C568E9}"/>
              </a:ext>
            </a:extLst>
          </p:cNvPr>
          <p:cNvGrpSpPr>
            <a:grpSpLocks/>
          </p:cNvGrpSpPr>
          <p:nvPr/>
        </p:nvGrpSpPr>
        <p:grpSpPr bwMode="auto">
          <a:xfrm>
            <a:off x="6258275" y="4553294"/>
            <a:ext cx="536575" cy="401637"/>
            <a:chOff x="3328" y="2543"/>
            <a:chExt cx="338" cy="253"/>
          </a:xfrm>
        </p:grpSpPr>
        <p:grpSp>
          <p:nvGrpSpPr>
            <p:cNvPr id="565" name="Group 487">
              <a:extLst>
                <a:ext uri="{FF2B5EF4-FFF2-40B4-BE49-F238E27FC236}">
                  <a16:creationId xmlns:a16="http://schemas.microsoft.com/office/drawing/2014/main" id="{3D6F5046-EE7D-8246-9181-C8008B885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586" name="Freeform 488">
                <a:extLst>
                  <a:ext uri="{FF2B5EF4-FFF2-40B4-BE49-F238E27FC236}">
                    <a16:creationId xmlns:a16="http://schemas.microsoft.com/office/drawing/2014/main" id="{2BC70CC0-4321-024B-AF9D-8A5A6410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7" name="Freeform 489">
                <a:extLst>
                  <a:ext uri="{FF2B5EF4-FFF2-40B4-BE49-F238E27FC236}">
                    <a16:creationId xmlns:a16="http://schemas.microsoft.com/office/drawing/2014/main" id="{20F44005-5166-134B-8AB3-6A9E51FBF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8" name="Freeform 490">
                <a:extLst>
                  <a:ext uri="{FF2B5EF4-FFF2-40B4-BE49-F238E27FC236}">
                    <a16:creationId xmlns:a16="http://schemas.microsoft.com/office/drawing/2014/main" id="{0BA88FD7-3F5B-6746-84E1-33C1516E7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9" name="Freeform 491">
                <a:extLst>
                  <a:ext uri="{FF2B5EF4-FFF2-40B4-BE49-F238E27FC236}">
                    <a16:creationId xmlns:a16="http://schemas.microsoft.com/office/drawing/2014/main" id="{D962DE3F-2E0D-664E-B102-B0D3AAF2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0" name="Freeform 492">
                <a:extLst>
                  <a:ext uri="{FF2B5EF4-FFF2-40B4-BE49-F238E27FC236}">
                    <a16:creationId xmlns:a16="http://schemas.microsoft.com/office/drawing/2014/main" id="{9B1AAA88-66EF-7349-AAE1-0A273535C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1" name="Freeform 493">
                <a:extLst>
                  <a:ext uri="{FF2B5EF4-FFF2-40B4-BE49-F238E27FC236}">
                    <a16:creationId xmlns:a16="http://schemas.microsoft.com/office/drawing/2014/main" id="{44A5772F-C240-384F-A9C2-D08BBC7D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66" name="Picture 571" descr="laptop_keyboard">
              <a:extLst>
                <a:ext uri="{FF2B5EF4-FFF2-40B4-BE49-F238E27FC236}">
                  <a16:creationId xmlns:a16="http://schemas.microsoft.com/office/drawing/2014/main" id="{606166F4-1E70-3D40-A0B7-C5436E04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7" name="Freeform 572">
              <a:extLst>
                <a:ext uri="{FF2B5EF4-FFF2-40B4-BE49-F238E27FC236}">
                  <a16:creationId xmlns:a16="http://schemas.microsoft.com/office/drawing/2014/main" id="{146EDD7E-3F6E-C74F-8830-8E04CAAB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568" name="Picture 573" descr="screen">
              <a:extLst>
                <a:ext uri="{FF2B5EF4-FFF2-40B4-BE49-F238E27FC236}">
                  <a16:creationId xmlns:a16="http://schemas.microsoft.com/office/drawing/2014/main" id="{97542897-6E1A-F144-9A1C-CF8E1179E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9" name="Freeform 574">
              <a:extLst>
                <a:ext uri="{FF2B5EF4-FFF2-40B4-BE49-F238E27FC236}">
                  <a16:creationId xmlns:a16="http://schemas.microsoft.com/office/drawing/2014/main" id="{5091F00D-4B7B-3741-AE22-29DDE7CD4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Freeform 575">
              <a:extLst>
                <a:ext uri="{FF2B5EF4-FFF2-40B4-BE49-F238E27FC236}">
                  <a16:creationId xmlns:a16="http://schemas.microsoft.com/office/drawing/2014/main" id="{B263C037-DBFD-6142-8C36-FF26BAC1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Freeform 576">
              <a:extLst>
                <a:ext uri="{FF2B5EF4-FFF2-40B4-BE49-F238E27FC236}">
                  <a16:creationId xmlns:a16="http://schemas.microsoft.com/office/drawing/2014/main" id="{06604E44-8318-4249-AAA9-C5D53E96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2" name="Freeform 577">
              <a:extLst>
                <a:ext uri="{FF2B5EF4-FFF2-40B4-BE49-F238E27FC236}">
                  <a16:creationId xmlns:a16="http://schemas.microsoft.com/office/drawing/2014/main" id="{C9838980-94AA-B548-9555-79034EBA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3" name="Freeform 578">
              <a:extLst>
                <a:ext uri="{FF2B5EF4-FFF2-40B4-BE49-F238E27FC236}">
                  <a16:creationId xmlns:a16="http://schemas.microsoft.com/office/drawing/2014/main" id="{E2F028EC-39B6-BB48-8F1C-9E5EE6E5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4" name="Freeform 579">
              <a:extLst>
                <a:ext uri="{FF2B5EF4-FFF2-40B4-BE49-F238E27FC236}">
                  <a16:creationId xmlns:a16="http://schemas.microsoft.com/office/drawing/2014/main" id="{9590576D-E3A5-AE4D-A5BA-062112490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75" name="Group 580">
              <a:extLst>
                <a:ext uri="{FF2B5EF4-FFF2-40B4-BE49-F238E27FC236}">
                  <a16:creationId xmlns:a16="http://schemas.microsoft.com/office/drawing/2014/main" id="{658981DA-8A1D-0341-B1BA-9392978BB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580" name="Freeform 581">
                <a:extLst>
                  <a:ext uri="{FF2B5EF4-FFF2-40B4-BE49-F238E27FC236}">
                    <a16:creationId xmlns:a16="http://schemas.microsoft.com/office/drawing/2014/main" id="{437F93D8-B619-2840-A7D2-524A4A561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1" name="Freeform 582">
                <a:extLst>
                  <a:ext uri="{FF2B5EF4-FFF2-40B4-BE49-F238E27FC236}">
                    <a16:creationId xmlns:a16="http://schemas.microsoft.com/office/drawing/2014/main" id="{516EFADC-09F5-5B47-8934-26F395659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2" name="Freeform 583">
                <a:extLst>
                  <a:ext uri="{FF2B5EF4-FFF2-40B4-BE49-F238E27FC236}">
                    <a16:creationId xmlns:a16="http://schemas.microsoft.com/office/drawing/2014/main" id="{158E5B08-E7FE-6C42-99AB-FC383B9A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3" name="Freeform 584">
                <a:extLst>
                  <a:ext uri="{FF2B5EF4-FFF2-40B4-BE49-F238E27FC236}">
                    <a16:creationId xmlns:a16="http://schemas.microsoft.com/office/drawing/2014/main" id="{CE902AC6-F30F-464F-9B44-53AD006A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4" name="Freeform 585">
                <a:extLst>
                  <a:ext uri="{FF2B5EF4-FFF2-40B4-BE49-F238E27FC236}">
                    <a16:creationId xmlns:a16="http://schemas.microsoft.com/office/drawing/2014/main" id="{B4AB2E9D-0250-BF4B-A996-829DB6B96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5" name="Freeform 586">
                <a:extLst>
                  <a:ext uri="{FF2B5EF4-FFF2-40B4-BE49-F238E27FC236}">
                    <a16:creationId xmlns:a16="http://schemas.microsoft.com/office/drawing/2014/main" id="{29274E78-9827-A745-B434-5B40145E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76" name="Freeform 587">
              <a:extLst>
                <a:ext uri="{FF2B5EF4-FFF2-40B4-BE49-F238E27FC236}">
                  <a16:creationId xmlns:a16="http://schemas.microsoft.com/office/drawing/2014/main" id="{261536B8-45B6-F445-94D4-E0995DB32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7" name="Freeform 588">
              <a:extLst>
                <a:ext uri="{FF2B5EF4-FFF2-40B4-BE49-F238E27FC236}">
                  <a16:creationId xmlns:a16="http://schemas.microsoft.com/office/drawing/2014/main" id="{D9289D99-04BF-6349-AB04-51F97449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8" name="Freeform 591">
              <a:extLst>
                <a:ext uri="{FF2B5EF4-FFF2-40B4-BE49-F238E27FC236}">
                  <a16:creationId xmlns:a16="http://schemas.microsoft.com/office/drawing/2014/main" id="{4A5B5464-3906-6F40-9142-2A5FD7EE1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Freeform 592">
              <a:extLst>
                <a:ext uri="{FF2B5EF4-FFF2-40B4-BE49-F238E27FC236}">
                  <a16:creationId xmlns:a16="http://schemas.microsoft.com/office/drawing/2014/main" id="{CA04EE6B-FFEC-5D41-9B1B-1C217E5660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92" name="Group 631">
            <a:extLst>
              <a:ext uri="{FF2B5EF4-FFF2-40B4-BE49-F238E27FC236}">
                <a16:creationId xmlns:a16="http://schemas.microsoft.com/office/drawing/2014/main" id="{41271A23-CA38-6E44-918E-38C7011E51F3}"/>
              </a:ext>
            </a:extLst>
          </p:cNvPr>
          <p:cNvGrpSpPr>
            <a:grpSpLocks/>
          </p:cNvGrpSpPr>
          <p:nvPr/>
        </p:nvGrpSpPr>
        <p:grpSpPr bwMode="auto">
          <a:xfrm>
            <a:off x="5640737" y="4813644"/>
            <a:ext cx="585788" cy="419100"/>
            <a:chOff x="5096" y="2218"/>
            <a:chExt cx="369" cy="264"/>
          </a:xfrm>
        </p:grpSpPr>
        <p:grpSp>
          <p:nvGrpSpPr>
            <p:cNvPr id="593" name="Group 622">
              <a:extLst>
                <a:ext uri="{FF2B5EF4-FFF2-40B4-BE49-F238E27FC236}">
                  <a16:creationId xmlns:a16="http://schemas.microsoft.com/office/drawing/2014/main" id="{46B7FDFD-6263-0049-8898-6BC742EE0C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596" name="Freeform 623">
                <a:extLst>
                  <a:ext uri="{FF2B5EF4-FFF2-40B4-BE49-F238E27FC236}">
                    <a16:creationId xmlns:a16="http://schemas.microsoft.com/office/drawing/2014/main" id="{8D20DA22-5088-9649-BCD7-C73CFCD69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7" name="Freeform 624">
                <a:extLst>
                  <a:ext uri="{FF2B5EF4-FFF2-40B4-BE49-F238E27FC236}">
                    <a16:creationId xmlns:a16="http://schemas.microsoft.com/office/drawing/2014/main" id="{0860904A-2644-D146-9E9D-528E083D2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8" name="Freeform 625">
                <a:extLst>
                  <a:ext uri="{FF2B5EF4-FFF2-40B4-BE49-F238E27FC236}">
                    <a16:creationId xmlns:a16="http://schemas.microsoft.com/office/drawing/2014/main" id="{FDDA26A1-410C-A64F-B478-B9971D107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9" name="Freeform 626">
                <a:extLst>
                  <a:ext uri="{FF2B5EF4-FFF2-40B4-BE49-F238E27FC236}">
                    <a16:creationId xmlns:a16="http://schemas.microsoft.com/office/drawing/2014/main" id="{746C664C-122A-5E4F-9DC6-D2F925E1D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0" name="Freeform 627">
                <a:extLst>
                  <a:ext uri="{FF2B5EF4-FFF2-40B4-BE49-F238E27FC236}">
                    <a16:creationId xmlns:a16="http://schemas.microsoft.com/office/drawing/2014/main" id="{E72F1D12-443A-5F43-BDF0-414DCEB49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Freeform 628">
                <a:extLst>
                  <a:ext uri="{FF2B5EF4-FFF2-40B4-BE49-F238E27FC236}">
                    <a16:creationId xmlns:a16="http://schemas.microsoft.com/office/drawing/2014/main" id="{5D2A1B05-1226-0440-BF7D-2BFEDA6C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94" name="Picture 629" descr="access_point_stylized_small">
              <a:extLst>
                <a:ext uri="{FF2B5EF4-FFF2-40B4-BE49-F238E27FC236}">
                  <a16:creationId xmlns:a16="http://schemas.microsoft.com/office/drawing/2014/main" id="{82574BA4-AF17-7944-AB41-D17C94BDA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" name="Picture 630" descr="access_point_stylized_small">
              <a:extLst>
                <a:ext uri="{FF2B5EF4-FFF2-40B4-BE49-F238E27FC236}">
                  <a16:creationId xmlns:a16="http://schemas.microsoft.com/office/drawing/2014/main" id="{DC390735-CE93-0C4A-B766-A12F55634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2" name="Group 633">
            <a:extLst>
              <a:ext uri="{FF2B5EF4-FFF2-40B4-BE49-F238E27FC236}">
                <a16:creationId xmlns:a16="http://schemas.microsoft.com/office/drawing/2014/main" id="{4350FD48-C690-8545-9BF4-698AA261550D}"/>
              </a:ext>
            </a:extLst>
          </p:cNvPr>
          <p:cNvGrpSpPr>
            <a:grpSpLocks/>
          </p:cNvGrpSpPr>
          <p:nvPr/>
        </p:nvGrpSpPr>
        <p:grpSpPr bwMode="auto">
          <a:xfrm>
            <a:off x="5342287" y="5239094"/>
            <a:ext cx="635000" cy="485775"/>
            <a:chOff x="3061" y="2530"/>
            <a:chExt cx="400" cy="306"/>
          </a:xfrm>
        </p:grpSpPr>
        <p:grpSp>
          <p:nvGrpSpPr>
            <p:cNvPr id="603" name="Group 634">
              <a:extLst>
                <a:ext uri="{FF2B5EF4-FFF2-40B4-BE49-F238E27FC236}">
                  <a16:creationId xmlns:a16="http://schemas.microsoft.com/office/drawing/2014/main" id="{552A577F-109E-9D44-8B58-7E385E9A6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28" name="Freeform 635">
                <a:extLst>
                  <a:ext uri="{FF2B5EF4-FFF2-40B4-BE49-F238E27FC236}">
                    <a16:creationId xmlns:a16="http://schemas.microsoft.com/office/drawing/2014/main" id="{07E6363F-B58C-0246-8270-E48953ECB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9" name="Freeform 636">
                <a:extLst>
                  <a:ext uri="{FF2B5EF4-FFF2-40B4-BE49-F238E27FC236}">
                    <a16:creationId xmlns:a16="http://schemas.microsoft.com/office/drawing/2014/main" id="{68B5ACAA-D666-9541-A8D8-AA65ABE3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0" name="Freeform 637">
                <a:extLst>
                  <a:ext uri="{FF2B5EF4-FFF2-40B4-BE49-F238E27FC236}">
                    <a16:creationId xmlns:a16="http://schemas.microsoft.com/office/drawing/2014/main" id="{BEA43C39-BF36-D746-B30D-D48DF15C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1" name="Freeform 638">
                <a:extLst>
                  <a:ext uri="{FF2B5EF4-FFF2-40B4-BE49-F238E27FC236}">
                    <a16:creationId xmlns:a16="http://schemas.microsoft.com/office/drawing/2014/main" id="{F0D1093C-5C80-6D41-8E09-0CDD15E8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2" name="Freeform 639">
                <a:extLst>
                  <a:ext uri="{FF2B5EF4-FFF2-40B4-BE49-F238E27FC236}">
                    <a16:creationId xmlns:a16="http://schemas.microsoft.com/office/drawing/2014/main" id="{9E9A0C6D-F304-DD4B-B151-9DD732DD1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3" name="Freeform 640">
                <a:extLst>
                  <a:ext uri="{FF2B5EF4-FFF2-40B4-BE49-F238E27FC236}">
                    <a16:creationId xmlns:a16="http://schemas.microsoft.com/office/drawing/2014/main" id="{6F86ABC6-22F5-9848-BF21-BF80B41A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04" name="Picture 641" descr="laptop_keyboard">
              <a:extLst>
                <a:ext uri="{FF2B5EF4-FFF2-40B4-BE49-F238E27FC236}">
                  <a16:creationId xmlns:a16="http://schemas.microsoft.com/office/drawing/2014/main" id="{2F75FAA6-B24C-3142-9A42-C22B7212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5" name="Freeform 642">
              <a:extLst>
                <a:ext uri="{FF2B5EF4-FFF2-40B4-BE49-F238E27FC236}">
                  <a16:creationId xmlns:a16="http://schemas.microsoft.com/office/drawing/2014/main" id="{DE2C3AD1-FF37-3F41-93C1-631725A3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606" name="Picture 643" descr="screen">
              <a:extLst>
                <a:ext uri="{FF2B5EF4-FFF2-40B4-BE49-F238E27FC236}">
                  <a16:creationId xmlns:a16="http://schemas.microsoft.com/office/drawing/2014/main" id="{A2EF1EA1-101A-AF4E-8DB1-ED79D93A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7" name="Freeform 644">
              <a:extLst>
                <a:ext uri="{FF2B5EF4-FFF2-40B4-BE49-F238E27FC236}">
                  <a16:creationId xmlns:a16="http://schemas.microsoft.com/office/drawing/2014/main" id="{6049AAF7-B71A-C44E-AD7A-E4A8F2A8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8" name="Freeform 645">
              <a:extLst>
                <a:ext uri="{FF2B5EF4-FFF2-40B4-BE49-F238E27FC236}">
                  <a16:creationId xmlns:a16="http://schemas.microsoft.com/office/drawing/2014/main" id="{8A2E61CC-8A3C-AB43-8FEE-3D55851B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9" name="Freeform 646">
              <a:extLst>
                <a:ext uri="{FF2B5EF4-FFF2-40B4-BE49-F238E27FC236}">
                  <a16:creationId xmlns:a16="http://schemas.microsoft.com/office/drawing/2014/main" id="{C7D45B9A-04AF-A94D-9B24-D8FED575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0" name="Freeform 647">
              <a:extLst>
                <a:ext uri="{FF2B5EF4-FFF2-40B4-BE49-F238E27FC236}">
                  <a16:creationId xmlns:a16="http://schemas.microsoft.com/office/drawing/2014/main" id="{44DDA0A8-6E2C-664F-B104-AF8BD6E14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Freeform 648">
              <a:extLst>
                <a:ext uri="{FF2B5EF4-FFF2-40B4-BE49-F238E27FC236}">
                  <a16:creationId xmlns:a16="http://schemas.microsoft.com/office/drawing/2014/main" id="{9F887D29-FEA1-6A4F-ABC1-A2D2111BE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2" name="Freeform 649">
              <a:extLst>
                <a:ext uri="{FF2B5EF4-FFF2-40B4-BE49-F238E27FC236}">
                  <a16:creationId xmlns:a16="http://schemas.microsoft.com/office/drawing/2014/main" id="{352D9BC2-81F2-3A4C-86DC-00157C1F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13" name="Group 650">
              <a:extLst>
                <a:ext uri="{FF2B5EF4-FFF2-40B4-BE49-F238E27FC236}">
                  <a16:creationId xmlns:a16="http://schemas.microsoft.com/office/drawing/2014/main" id="{AA9D5569-9B23-AC4A-B599-A6CA1CC91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22" name="Freeform 651">
                <a:extLst>
                  <a:ext uri="{FF2B5EF4-FFF2-40B4-BE49-F238E27FC236}">
                    <a16:creationId xmlns:a16="http://schemas.microsoft.com/office/drawing/2014/main" id="{35D8DF33-69DC-7E45-87B0-8973C6A65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3" name="Freeform 652">
                <a:extLst>
                  <a:ext uri="{FF2B5EF4-FFF2-40B4-BE49-F238E27FC236}">
                    <a16:creationId xmlns:a16="http://schemas.microsoft.com/office/drawing/2014/main" id="{64D650D2-9E0C-9B49-BE8B-5A6C0C77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4" name="Freeform 653">
                <a:extLst>
                  <a:ext uri="{FF2B5EF4-FFF2-40B4-BE49-F238E27FC236}">
                    <a16:creationId xmlns:a16="http://schemas.microsoft.com/office/drawing/2014/main" id="{2820DDF6-8985-4B42-B6D6-83B1751EC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5" name="Freeform 654">
                <a:extLst>
                  <a:ext uri="{FF2B5EF4-FFF2-40B4-BE49-F238E27FC236}">
                    <a16:creationId xmlns:a16="http://schemas.microsoft.com/office/drawing/2014/main" id="{63B056C7-AFAC-214A-8E24-48B954AA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6" name="Freeform 655">
                <a:extLst>
                  <a:ext uri="{FF2B5EF4-FFF2-40B4-BE49-F238E27FC236}">
                    <a16:creationId xmlns:a16="http://schemas.microsoft.com/office/drawing/2014/main" id="{47B78910-4311-804C-9AB1-27331D8E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7" name="Freeform 656">
                <a:extLst>
                  <a:ext uri="{FF2B5EF4-FFF2-40B4-BE49-F238E27FC236}">
                    <a16:creationId xmlns:a16="http://schemas.microsoft.com/office/drawing/2014/main" id="{BCE3F1EB-7537-3548-B2D0-25DE814A9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Freeform 657">
              <a:extLst>
                <a:ext uri="{FF2B5EF4-FFF2-40B4-BE49-F238E27FC236}">
                  <a16:creationId xmlns:a16="http://schemas.microsoft.com/office/drawing/2014/main" id="{AEA7FE7B-4E23-5145-AF46-EAD1A968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Freeform 658">
              <a:extLst>
                <a:ext uri="{FF2B5EF4-FFF2-40B4-BE49-F238E27FC236}">
                  <a16:creationId xmlns:a16="http://schemas.microsoft.com/office/drawing/2014/main" id="{71870B35-FF8E-A648-9461-BE67BD42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Freeform 659">
              <a:extLst>
                <a:ext uri="{FF2B5EF4-FFF2-40B4-BE49-F238E27FC236}">
                  <a16:creationId xmlns:a16="http://schemas.microsoft.com/office/drawing/2014/main" id="{14DF7B21-9989-CE4A-8CD2-77167155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7" name="Freeform 660">
              <a:extLst>
                <a:ext uri="{FF2B5EF4-FFF2-40B4-BE49-F238E27FC236}">
                  <a16:creationId xmlns:a16="http://schemas.microsoft.com/office/drawing/2014/main" id="{01249498-5D68-DC4A-8598-DBC5E0FA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8" name="Freeform 661">
              <a:extLst>
                <a:ext uri="{FF2B5EF4-FFF2-40B4-BE49-F238E27FC236}">
                  <a16:creationId xmlns:a16="http://schemas.microsoft.com/office/drawing/2014/main" id="{39AB67DD-19DB-5B4A-9ECB-0D843437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9" name="Freeform 662">
              <a:extLst>
                <a:ext uri="{FF2B5EF4-FFF2-40B4-BE49-F238E27FC236}">
                  <a16:creationId xmlns:a16="http://schemas.microsoft.com/office/drawing/2014/main" id="{50095490-4E5B-2C4F-A578-E6823DF0D7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0" name="Freeform 663">
              <a:extLst>
                <a:ext uri="{FF2B5EF4-FFF2-40B4-BE49-F238E27FC236}">
                  <a16:creationId xmlns:a16="http://schemas.microsoft.com/office/drawing/2014/main" id="{5F7C8605-C574-AF40-A25A-18D07E94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1" name="Freeform 664">
              <a:extLst>
                <a:ext uri="{FF2B5EF4-FFF2-40B4-BE49-F238E27FC236}">
                  <a16:creationId xmlns:a16="http://schemas.microsoft.com/office/drawing/2014/main" id="{5B56B3ED-95B3-FC4B-AEC8-78598F39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34" name="Group 665">
            <a:extLst>
              <a:ext uri="{FF2B5EF4-FFF2-40B4-BE49-F238E27FC236}">
                <a16:creationId xmlns:a16="http://schemas.microsoft.com/office/drawing/2014/main" id="{2A813063-25A9-2348-B34A-4FB30E3C361C}"/>
              </a:ext>
            </a:extLst>
          </p:cNvPr>
          <p:cNvGrpSpPr>
            <a:grpSpLocks/>
          </p:cNvGrpSpPr>
          <p:nvPr/>
        </p:nvGrpSpPr>
        <p:grpSpPr bwMode="auto">
          <a:xfrm>
            <a:off x="5824887" y="5294656"/>
            <a:ext cx="635000" cy="485775"/>
            <a:chOff x="3061" y="2530"/>
            <a:chExt cx="400" cy="306"/>
          </a:xfrm>
        </p:grpSpPr>
        <p:grpSp>
          <p:nvGrpSpPr>
            <p:cNvPr id="635" name="Group 666">
              <a:extLst>
                <a:ext uri="{FF2B5EF4-FFF2-40B4-BE49-F238E27FC236}">
                  <a16:creationId xmlns:a16="http://schemas.microsoft.com/office/drawing/2014/main" id="{E488256B-5F4C-7240-9A3D-138A9D926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60" name="Freeform 667">
                <a:extLst>
                  <a:ext uri="{FF2B5EF4-FFF2-40B4-BE49-F238E27FC236}">
                    <a16:creationId xmlns:a16="http://schemas.microsoft.com/office/drawing/2014/main" id="{30264AAC-A818-2C48-908B-3E20162B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1" name="Freeform 668">
                <a:extLst>
                  <a:ext uri="{FF2B5EF4-FFF2-40B4-BE49-F238E27FC236}">
                    <a16:creationId xmlns:a16="http://schemas.microsoft.com/office/drawing/2014/main" id="{507FFE91-D066-EC44-8EE2-F5D3981A3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2" name="Freeform 669">
                <a:extLst>
                  <a:ext uri="{FF2B5EF4-FFF2-40B4-BE49-F238E27FC236}">
                    <a16:creationId xmlns:a16="http://schemas.microsoft.com/office/drawing/2014/main" id="{57E92C77-54EE-0845-97FB-2FE89243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3" name="Freeform 670">
                <a:extLst>
                  <a:ext uri="{FF2B5EF4-FFF2-40B4-BE49-F238E27FC236}">
                    <a16:creationId xmlns:a16="http://schemas.microsoft.com/office/drawing/2014/main" id="{889E7C82-E5D9-8043-8A50-F87E4DA4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4" name="Freeform 671">
                <a:extLst>
                  <a:ext uri="{FF2B5EF4-FFF2-40B4-BE49-F238E27FC236}">
                    <a16:creationId xmlns:a16="http://schemas.microsoft.com/office/drawing/2014/main" id="{6EEB3AC9-B797-2E4E-B758-615021875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5" name="Freeform 672">
                <a:extLst>
                  <a:ext uri="{FF2B5EF4-FFF2-40B4-BE49-F238E27FC236}">
                    <a16:creationId xmlns:a16="http://schemas.microsoft.com/office/drawing/2014/main" id="{BF0B78D6-7D03-B248-8646-B7A4D8DB8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36" name="Picture 673" descr="laptop_keyboard">
              <a:extLst>
                <a:ext uri="{FF2B5EF4-FFF2-40B4-BE49-F238E27FC236}">
                  <a16:creationId xmlns:a16="http://schemas.microsoft.com/office/drawing/2014/main" id="{818E4316-ADEB-AE4B-A699-D416E1C58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674">
              <a:extLst>
                <a:ext uri="{FF2B5EF4-FFF2-40B4-BE49-F238E27FC236}">
                  <a16:creationId xmlns:a16="http://schemas.microsoft.com/office/drawing/2014/main" id="{A1178674-C6C6-D942-80CB-75C6BFD08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638" name="Picture 675" descr="screen">
              <a:extLst>
                <a:ext uri="{FF2B5EF4-FFF2-40B4-BE49-F238E27FC236}">
                  <a16:creationId xmlns:a16="http://schemas.microsoft.com/office/drawing/2014/main" id="{A7347B7E-CCF5-FF42-83C4-25E95D6D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676">
              <a:extLst>
                <a:ext uri="{FF2B5EF4-FFF2-40B4-BE49-F238E27FC236}">
                  <a16:creationId xmlns:a16="http://schemas.microsoft.com/office/drawing/2014/main" id="{00ECEF64-E8C8-4048-95B9-291C901D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0" name="Freeform 677">
              <a:extLst>
                <a:ext uri="{FF2B5EF4-FFF2-40B4-BE49-F238E27FC236}">
                  <a16:creationId xmlns:a16="http://schemas.microsoft.com/office/drawing/2014/main" id="{0014A409-D9B4-A949-98B0-56F9722D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1" name="Freeform 678">
              <a:extLst>
                <a:ext uri="{FF2B5EF4-FFF2-40B4-BE49-F238E27FC236}">
                  <a16:creationId xmlns:a16="http://schemas.microsoft.com/office/drawing/2014/main" id="{B32C60B6-03BE-AE4B-A8B2-253AD5DB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2" name="Freeform 679">
              <a:extLst>
                <a:ext uri="{FF2B5EF4-FFF2-40B4-BE49-F238E27FC236}">
                  <a16:creationId xmlns:a16="http://schemas.microsoft.com/office/drawing/2014/main" id="{B023ADC3-7539-F145-B52F-5ADE8AAA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3" name="Freeform 680">
              <a:extLst>
                <a:ext uri="{FF2B5EF4-FFF2-40B4-BE49-F238E27FC236}">
                  <a16:creationId xmlns:a16="http://schemas.microsoft.com/office/drawing/2014/main" id="{8DC2FD41-54FB-1B4E-AE8D-D4E49D45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Freeform 681">
              <a:extLst>
                <a:ext uri="{FF2B5EF4-FFF2-40B4-BE49-F238E27FC236}">
                  <a16:creationId xmlns:a16="http://schemas.microsoft.com/office/drawing/2014/main" id="{135825F9-10E4-2C4A-A3EB-E3C7A1860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45" name="Group 682">
              <a:extLst>
                <a:ext uri="{FF2B5EF4-FFF2-40B4-BE49-F238E27FC236}">
                  <a16:creationId xmlns:a16="http://schemas.microsoft.com/office/drawing/2014/main" id="{18B7D007-F2F8-2041-A3B3-4AAC42AC9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54" name="Freeform 683">
                <a:extLst>
                  <a:ext uri="{FF2B5EF4-FFF2-40B4-BE49-F238E27FC236}">
                    <a16:creationId xmlns:a16="http://schemas.microsoft.com/office/drawing/2014/main" id="{C9CDCED6-729A-B548-A704-97815394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5" name="Freeform 684">
                <a:extLst>
                  <a:ext uri="{FF2B5EF4-FFF2-40B4-BE49-F238E27FC236}">
                    <a16:creationId xmlns:a16="http://schemas.microsoft.com/office/drawing/2014/main" id="{24052544-85C6-0C47-B814-CD736AF3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6" name="Freeform 685">
                <a:extLst>
                  <a:ext uri="{FF2B5EF4-FFF2-40B4-BE49-F238E27FC236}">
                    <a16:creationId xmlns:a16="http://schemas.microsoft.com/office/drawing/2014/main" id="{6294FE3C-811A-494B-A379-68E78C7B7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7" name="Freeform 686">
                <a:extLst>
                  <a:ext uri="{FF2B5EF4-FFF2-40B4-BE49-F238E27FC236}">
                    <a16:creationId xmlns:a16="http://schemas.microsoft.com/office/drawing/2014/main" id="{14E79AE5-BBCC-114C-AF2F-57A092C70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8" name="Freeform 687">
                <a:extLst>
                  <a:ext uri="{FF2B5EF4-FFF2-40B4-BE49-F238E27FC236}">
                    <a16:creationId xmlns:a16="http://schemas.microsoft.com/office/drawing/2014/main" id="{87C488F6-CAF2-4349-8DCB-F47AF6FC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9" name="Freeform 688">
                <a:extLst>
                  <a:ext uri="{FF2B5EF4-FFF2-40B4-BE49-F238E27FC236}">
                    <a16:creationId xmlns:a16="http://schemas.microsoft.com/office/drawing/2014/main" id="{F96E81D8-978B-5E49-94AC-C77AF2614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46" name="Freeform 689">
              <a:extLst>
                <a:ext uri="{FF2B5EF4-FFF2-40B4-BE49-F238E27FC236}">
                  <a16:creationId xmlns:a16="http://schemas.microsoft.com/office/drawing/2014/main" id="{986E1BA8-56FE-2F4F-B3AB-0EA671F5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Freeform 690">
              <a:extLst>
                <a:ext uri="{FF2B5EF4-FFF2-40B4-BE49-F238E27FC236}">
                  <a16:creationId xmlns:a16="http://schemas.microsoft.com/office/drawing/2014/main" id="{032047D0-42E0-4B46-895E-03472FB4D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Freeform 691">
              <a:extLst>
                <a:ext uri="{FF2B5EF4-FFF2-40B4-BE49-F238E27FC236}">
                  <a16:creationId xmlns:a16="http://schemas.microsoft.com/office/drawing/2014/main" id="{FA89F6A3-14E8-1E4F-88E9-66EE672B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Freeform 692">
              <a:extLst>
                <a:ext uri="{FF2B5EF4-FFF2-40B4-BE49-F238E27FC236}">
                  <a16:creationId xmlns:a16="http://schemas.microsoft.com/office/drawing/2014/main" id="{D515CEFC-F72A-2B4C-8178-A7F2D78A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Freeform 693">
              <a:extLst>
                <a:ext uri="{FF2B5EF4-FFF2-40B4-BE49-F238E27FC236}">
                  <a16:creationId xmlns:a16="http://schemas.microsoft.com/office/drawing/2014/main" id="{179531AD-F08A-C641-A873-F2E8AEE5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Freeform 694">
              <a:extLst>
                <a:ext uri="{FF2B5EF4-FFF2-40B4-BE49-F238E27FC236}">
                  <a16:creationId xmlns:a16="http://schemas.microsoft.com/office/drawing/2014/main" id="{73AACF3A-FA16-9C4F-8B6F-B0A8B43B75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Freeform 695">
              <a:extLst>
                <a:ext uri="{FF2B5EF4-FFF2-40B4-BE49-F238E27FC236}">
                  <a16:creationId xmlns:a16="http://schemas.microsoft.com/office/drawing/2014/main" id="{15FD6D01-4885-FE49-9A11-07A76235F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3" name="Freeform 696">
              <a:extLst>
                <a:ext uri="{FF2B5EF4-FFF2-40B4-BE49-F238E27FC236}">
                  <a16:creationId xmlns:a16="http://schemas.microsoft.com/office/drawing/2014/main" id="{84BBF509-8F69-EB4E-9420-AC497631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6" name="Group 699">
            <a:extLst>
              <a:ext uri="{FF2B5EF4-FFF2-40B4-BE49-F238E27FC236}">
                <a16:creationId xmlns:a16="http://schemas.microsoft.com/office/drawing/2014/main" id="{02B4AC8E-378E-3547-A03F-EB9A037CC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410188" y="4748833"/>
            <a:ext cx="501650" cy="512763"/>
            <a:chOff x="2839" y="3501"/>
            <a:chExt cx="755" cy="803"/>
          </a:xfrm>
        </p:grpSpPr>
        <p:pic>
          <p:nvPicPr>
            <p:cNvPr id="667" name="Picture 700" descr="desktop_computer_stylized_medium">
              <a:extLst>
                <a:ext uri="{FF2B5EF4-FFF2-40B4-BE49-F238E27FC236}">
                  <a16:creationId xmlns:a16="http://schemas.microsoft.com/office/drawing/2014/main" id="{71724573-60B3-124B-B985-CADFBB1B2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701">
              <a:extLst>
                <a:ext uri="{FF2B5EF4-FFF2-40B4-BE49-F238E27FC236}">
                  <a16:creationId xmlns:a16="http://schemas.microsoft.com/office/drawing/2014/main" id="{E65649AC-8FC0-F443-9BCF-46161D99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9" name="Group 702">
            <a:extLst>
              <a:ext uri="{FF2B5EF4-FFF2-40B4-BE49-F238E27FC236}">
                <a16:creationId xmlns:a16="http://schemas.microsoft.com/office/drawing/2014/main" id="{193A9924-4D79-4547-A4DE-2DF0DB2494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61000" y="4321796"/>
            <a:ext cx="501650" cy="512762"/>
            <a:chOff x="2839" y="3501"/>
            <a:chExt cx="755" cy="803"/>
          </a:xfrm>
        </p:grpSpPr>
        <p:pic>
          <p:nvPicPr>
            <p:cNvPr id="670" name="Picture 703" descr="desktop_computer_stylized_medium">
              <a:extLst>
                <a:ext uri="{FF2B5EF4-FFF2-40B4-BE49-F238E27FC236}">
                  <a16:creationId xmlns:a16="http://schemas.microsoft.com/office/drawing/2014/main" id="{C8CA1A81-D304-424F-87F7-FEE71560C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1" name="Freeform 704">
              <a:extLst>
                <a:ext uri="{FF2B5EF4-FFF2-40B4-BE49-F238E27FC236}">
                  <a16:creationId xmlns:a16="http://schemas.microsoft.com/office/drawing/2014/main" id="{A593126A-F019-4948-B6F9-9F0BBDC1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2" name="Group 705">
            <a:extLst>
              <a:ext uri="{FF2B5EF4-FFF2-40B4-BE49-F238E27FC236}">
                <a16:creationId xmlns:a16="http://schemas.microsoft.com/office/drawing/2014/main" id="{782ACF55-310A-7742-B762-459ADBC589A6}"/>
              </a:ext>
            </a:extLst>
          </p:cNvPr>
          <p:cNvGrpSpPr>
            <a:grpSpLocks/>
          </p:cNvGrpSpPr>
          <p:nvPr/>
        </p:nvGrpSpPr>
        <p:grpSpPr bwMode="auto">
          <a:xfrm>
            <a:off x="2234100" y="4709146"/>
            <a:ext cx="501650" cy="512762"/>
            <a:chOff x="2839" y="3501"/>
            <a:chExt cx="755" cy="803"/>
          </a:xfrm>
        </p:grpSpPr>
        <p:pic>
          <p:nvPicPr>
            <p:cNvPr id="673" name="Picture 706" descr="desktop_computer_stylized_medium">
              <a:extLst>
                <a:ext uri="{FF2B5EF4-FFF2-40B4-BE49-F238E27FC236}">
                  <a16:creationId xmlns:a16="http://schemas.microsoft.com/office/drawing/2014/main" id="{B4D37DEA-5391-6A48-B22B-C5003F10C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Freeform 707">
              <a:extLst>
                <a:ext uri="{FF2B5EF4-FFF2-40B4-BE49-F238E27FC236}">
                  <a16:creationId xmlns:a16="http://schemas.microsoft.com/office/drawing/2014/main" id="{3BF185DB-3612-4349-821B-4CFDFD53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5" name="Group 708">
            <a:extLst>
              <a:ext uri="{FF2B5EF4-FFF2-40B4-BE49-F238E27FC236}">
                <a16:creationId xmlns:a16="http://schemas.microsoft.com/office/drawing/2014/main" id="{97B144E7-A54B-CA4C-B04F-A2F25E986C27}"/>
              </a:ext>
            </a:extLst>
          </p:cNvPr>
          <p:cNvGrpSpPr>
            <a:grpSpLocks/>
          </p:cNvGrpSpPr>
          <p:nvPr/>
        </p:nvGrpSpPr>
        <p:grpSpPr bwMode="auto">
          <a:xfrm>
            <a:off x="2035663" y="5148883"/>
            <a:ext cx="501650" cy="512763"/>
            <a:chOff x="2839" y="3501"/>
            <a:chExt cx="755" cy="803"/>
          </a:xfrm>
        </p:grpSpPr>
        <p:pic>
          <p:nvPicPr>
            <p:cNvPr id="676" name="Picture 709" descr="desktop_computer_stylized_medium">
              <a:extLst>
                <a:ext uri="{FF2B5EF4-FFF2-40B4-BE49-F238E27FC236}">
                  <a16:creationId xmlns:a16="http://schemas.microsoft.com/office/drawing/2014/main" id="{BC4923DF-E580-E043-87E0-54FA60E4E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Freeform 710">
              <a:extLst>
                <a:ext uri="{FF2B5EF4-FFF2-40B4-BE49-F238E27FC236}">
                  <a16:creationId xmlns:a16="http://schemas.microsoft.com/office/drawing/2014/main" id="{42EC1204-645A-4842-92FE-2F13DBC9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37CC03-6B75-DD4E-AEF4-E8B1E9874303}"/>
              </a:ext>
            </a:extLst>
          </p:cNvPr>
          <p:cNvGrpSpPr/>
          <p:nvPr/>
        </p:nvGrpSpPr>
        <p:grpSpPr>
          <a:xfrm>
            <a:off x="3021501" y="4492486"/>
            <a:ext cx="1951525" cy="1263172"/>
            <a:chOff x="7891681" y="3099042"/>
            <a:chExt cx="2342453" cy="1569939"/>
          </a:xfrm>
        </p:grpSpPr>
        <p:sp>
          <p:nvSpPr>
            <p:cNvPr id="678" name="Oval 800">
              <a:extLst>
                <a:ext uri="{FF2B5EF4-FFF2-40B4-BE49-F238E27FC236}">
                  <a16:creationId xmlns:a16="http://schemas.microsoft.com/office/drawing/2014/main" id="{10688176-2675-9F46-B6CD-4D634B2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9" name="Group 817">
              <a:extLst>
                <a:ext uri="{FF2B5EF4-FFF2-40B4-BE49-F238E27FC236}">
                  <a16:creationId xmlns:a16="http://schemas.microsoft.com/office/drawing/2014/main" id="{3894D620-6D9E-8346-8516-F7389ED02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680" name="Oval 818">
                <a:extLst>
                  <a:ext uri="{FF2B5EF4-FFF2-40B4-BE49-F238E27FC236}">
                    <a16:creationId xmlns:a16="http://schemas.microsoft.com/office/drawing/2014/main" id="{11052586-B35E-DD4B-8AEC-F4861D0C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681" name="Group 819">
                <a:extLst>
                  <a:ext uri="{FF2B5EF4-FFF2-40B4-BE49-F238E27FC236}">
                    <a16:creationId xmlns:a16="http://schemas.microsoft.com/office/drawing/2014/main" id="{ECD32DC1-931D-D54F-8659-4C948098C6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683" name="Oval 820">
                  <a:extLst>
                    <a:ext uri="{FF2B5EF4-FFF2-40B4-BE49-F238E27FC236}">
                      <a16:creationId xmlns:a16="http://schemas.microsoft.com/office/drawing/2014/main" id="{3304D76E-6F1B-7745-A3CB-304D98B3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4" name="Oval 821">
                  <a:extLst>
                    <a:ext uri="{FF2B5EF4-FFF2-40B4-BE49-F238E27FC236}">
                      <a16:creationId xmlns:a16="http://schemas.microsoft.com/office/drawing/2014/main" id="{74755B4A-1CD5-5744-9D5B-A2B52FF8D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5" name="Oval 822">
                  <a:extLst>
                    <a:ext uri="{FF2B5EF4-FFF2-40B4-BE49-F238E27FC236}">
                      <a16:creationId xmlns:a16="http://schemas.microsoft.com/office/drawing/2014/main" id="{4C9ED777-1C5F-D14C-85A1-B0DD4AB51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6" name="Oval 823">
                  <a:extLst>
                    <a:ext uri="{FF2B5EF4-FFF2-40B4-BE49-F238E27FC236}">
                      <a16:creationId xmlns:a16="http://schemas.microsoft.com/office/drawing/2014/main" id="{31AB0A7A-58BA-3043-BD5D-31AC5EB27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7" name="Freeform 824">
                  <a:extLst>
                    <a:ext uri="{FF2B5EF4-FFF2-40B4-BE49-F238E27FC236}">
                      <a16:creationId xmlns:a16="http://schemas.microsoft.com/office/drawing/2014/main" id="{259CA958-5773-B14D-898D-D3612E11B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82" name="Freeform 825">
                <a:extLst>
                  <a:ext uri="{FF2B5EF4-FFF2-40B4-BE49-F238E27FC236}">
                    <a16:creationId xmlns:a16="http://schemas.microsoft.com/office/drawing/2014/main" id="{07C15FD6-3BA5-3648-9F8B-5D0B7E898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88" name="Group 783">
              <a:extLst>
                <a:ext uri="{FF2B5EF4-FFF2-40B4-BE49-F238E27FC236}">
                  <a16:creationId xmlns:a16="http://schemas.microsoft.com/office/drawing/2014/main" id="{0710E690-D315-AD40-8470-BF130355A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689" name="Line 270">
                <a:extLst>
                  <a:ext uri="{FF2B5EF4-FFF2-40B4-BE49-F238E27FC236}">
                    <a16:creationId xmlns:a16="http://schemas.microsoft.com/office/drawing/2014/main" id="{04149AE5-43DA-3047-BFDC-5CFB58462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Line 271">
                <a:extLst>
                  <a:ext uri="{FF2B5EF4-FFF2-40B4-BE49-F238E27FC236}">
                    <a16:creationId xmlns:a16="http://schemas.microsoft.com/office/drawing/2014/main" id="{6338FFA1-2B24-C444-8D8F-3277B2D87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Line 272">
                <a:extLst>
                  <a:ext uri="{FF2B5EF4-FFF2-40B4-BE49-F238E27FC236}">
                    <a16:creationId xmlns:a16="http://schemas.microsoft.com/office/drawing/2014/main" id="{C56657E2-C2C8-D445-8165-8F8545249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Line 273">
                <a:extLst>
                  <a:ext uri="{FF2B5EF4-FFF2-40B4-BE49-F238E27FC236}">
                    <a16:creationId xmlns:a16="http://schemas.microsoft.com/office/drawing/2014/main" id="{B7B82588-44BD-2D40-AFBE-88A049E7C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Line 274">
                <a:extLst>
                  <a:ext uri="{FF2B5EF4-FFF2-40B4-BE49-F238E27FC236}">
                    <a16:creationId xmlns:a16="http://schemas.microsoft.com/office/drawing/2014/main" id="{B49C6B4C-26A6-464B-A658-C25BD053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Line 275">
                <a:extLst>
                  <a:ext uri="{FF2B5EF4-FFF2-40B4-BE49-F238E27FC236}">
                    <a16:creationId xmlns:a16="http://schemas.microsoft.com/office/drawing/2014/main" id="{9DEE2C80-A67F-BC44-917A-FAEB31A8F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Line 276">
                <a:extLst>
                  <a:ext uri="{FF2B5EF4-FFF2-40B4-BE49-F238E27FC236}">
                    <a16:creationId xmlns:a16="http://schemas.microsoft.com/office/drawing/2014/main" id="{5A46DA7F-F265-CB4C-A51D-41A95E0B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6" name="Line 277">
                <a:extLst>
                  <a:ext uri="{FF2B5EF4-FFF2-40B4-BE49-F238E27FC236}">
                    <a16:creationId xmlns:a16="http://schemas.microsoft.com/office/drawing/2014/main" id="{593E4D81-9E83-E74D-8F06-058D326BB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7" name="Line 278">
                <a:extLst>
                  <a:ext uri="{FF2B5EF4-FFF2-40B4-BE49-F238E27FC236}">
                    <a16:creationId xmlns:a16="http://schemas.microsoft.com/office/drawing/2014/main" id="{19A8EFE0-C98F-E44D-993F-B51434E6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8" name="Line 279">
                <a:extLst>
                  <a:ext uri="{FF2B5EF4-FFF2-40B4-BE49-F238E27FC236}">
                    <a16:creationId xmlns:a16="http://schemas.microsoft.com/office/drawing/2014/main" id="{B0DE46EE-854B-7449-A982-B3A715EBF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9" name="Line 280">
                <a:extLst>
                  <a:ext uri="{FF2B5EF4-FFF2-40B4-BE49-F238E27FC236}">
                    <a16:creationId xmlns:a16="http://schemas.microsoft.com/office/drawing/2014/main" id="{13490F49-1356-1849-AFBC-6C97EFE1E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281">
                <a:extLst>
                  <a:ext uri="{FF2B5EF4-FFF2-40B4-BE49-F238E27FC236}">
                    <a16:creationId xmlns:a16="http://schemas.microsoft.com/office/drawing/2014/main" id="{03009224-D46D-E74D-B16C-6D0BBBCFB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1" name="Line 282">
                <a:extLst>
                  <a:ext uri="{FF2B5EF4-FFF2-40B4-BE49-F238E27FC236}">
                    <a16:creationId xmlns:a16="http://schemas.microsoft.com/office/drawing/2014/main" id="{195799B9-BB33-BC4E-BA89-837E62925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2" name="Line 283">
                <a:extLst>
                  <a:ext uri="{FF2B5EF4-FFF2-40B4-BE49-F238E27FC236}">
                    <a16:creationId xmlns:a16="http://schemas.microsoft.com/office/drawing/2014/main" id="{5617F8DF-F9E1-5043-8A1C-F0FA0203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Line 284">
                <a:extLst>
                  <a:ext uri="{FF2B5EF4-FFF2-40B4-BE49-F238E27FC236}">
                    <a16:creationId xmlns:a16="http://schemas.microsoft.com/office/drawing/2014/main" id="{A0BBBAC8-FD74-EF44-A13C-105333752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42EB9871-56EA-2341-96EB-5728B4E754D6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705" name="Picture 653" descr="iphone_stylized_small">
                <a:extLst>
                  <a:ext uri="{FF2B5EF4-FFF2-40B4-BE49-F238E27FC236}">
                    <a16:creationId xmlns:a16="http://schemas.microsoft.com/office/drawing/2014/main" id="{3B41EE83-D29B-9B4A-9E7E-CDC2C5738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6" name="Group 850">
                <a:extLst>
                  <a:ext uri="{FF2B5EF4-FFF2-40B4-BE49-F238E27FC236}">
                    <a16:creationId xmlns:a16="http://schemas.microsoft.com/office/drawing/2014/main" id="{A2B15487-5874-8E4F-A2D2-3B4F8B949D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707" name="Freeform 851">
                  <a:extLst>
                    <a:ext uri="{FF2B5EF4-FFF2-40B4-BE49-F238E27FC236}">
                      <a16:creationId xmlns:a16="http://schemas.microsoft.com/office/drawing/2014/main" id="{F198C428-7BD3-9547-B5FE-EC2B2E4B3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8" name="Freeform 852">
                  <a:extLst>
                    <a:ext uri="{FF2B5EF4-FFF2-40B4-BE49-F238E27FC236}">
                      <a16:creationId xmlns:a16="http://schemas.microsoft.com/office/drawing/2014/main" id="{2BF34BB6-4817-E041-B51A-FF030BD85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9" name="Freeform 853">
                  <a:extLst>
                    <a:ext uri="{FF2B5EF4-FFF2-40B4-BE49-F238E27FC236}">
                      <a16:creationId xmlns:a16="http://schemas.microsoft.com/office/drawing/2014/main" id="{1F12D98B-9D91-2C4A-9A60-79ED30FF4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0" name="Freeform 854">
                  <a:extLst>
                    <a:ext uri="{FF2B5EF4-FFF2-40B4-BE49-F238E27FC236}">
                      <a16:creationId xmlns:a16="http://schemas.microsoft.com/office/drawing/2014/main" id="{9DF11EBC-0004-A948-BFDC-FDE61D97F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1" name="Freeform 855">
                  <a:extLst>
                    <a:ext uri="{FF2B5EF4-FFF2-40B4-BE49-F238E27FC236}">
                      <a16:creationId xmlns:a16="http://schemas.microsoft.com/office/drawing/2014/main" id="{E7293A64-2C3C-9646-B157-AA28AC5BA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2" name="Freeform 856">
                  <a:extLst>
                    <a:ext uri="{FF2B5EF4-FFF2-40B4-BE49-F238E27FC236}">
                      <a16:creationId xmlns:a16="http://schemas.microsoft.com/office/drawing/2014/main" id="{3F0646E8-B992-F84E-AF32-0F3C87961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A5689340-E6EB-1E4C-B299-F2EC3B1CDBCC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714" name="Picture 603" descr="car_icon_small">
                <a:extLst>
                  <a:ext uri="{FF2B5EF4-FFF2-40B4-BE49-F238E27FC236}">
                    <a16:creationId xmlns:a16="http://schemas.microsoft.com/office/drawing/2014/main" id="{64B67A9E-AD4C-A44D-8D74-4BA4FA5B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15" name="Group 850">
                <a:extLst>
                  <a:ext uri="{FF2B5EF4-FFF2-40B4-BE49-F238E27FC236}">
                    <a16:creationId xmlns:a16="http://schemas.microsoft.com/office/drawing/2014/main" id="{84052C40-E105-A342-89B4-BDF61A2D5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717" name="Freeform 851">
                  <a:extLst>
                    <a:ext uri="{FF2B5EF4-FFF2-40B4-BE49-F238E27FC236}">
                      <a16:creationId xmlns:a16="http://schemas.microsoft.com/office/drawing/2014/main" id="{0BA44966-8A4E-BB43-959B-A59F35AB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8" name="Freeform 852">
                  <a:extLst>
                    <a:ext uri="{FF2B5EF4-FFF2-40B4-BE49-F238E27FC236}">
                      <a16:creationId xmlns:a16="http://schemas.microsoft.com/office/drawing/2014/main" id="{5DC04172-F777-E646-93C2-4CDF96DA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9" name="Freeform 853">
                  <a:extLst>
                    <a:ext uri="{FF2B5EF4-FFF2-40B4-BE49-F238E27FC236}">
                      <a16:creationId xmlns:a16="http://schemas.microsoft.com/office/drawing/2014/main" id="{A55970CF-BAEF-CD49-9BCE-C69AB8A5C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0" name="Freeform 854">
                  <a:extLst>
                    <a:ext uri="{FF2B5EF4-FFF2-40B4-BE49-F238E27FC236}">
                      <a16:creationId xmlns:a16="http://schemas.microsoft.com/office/drawing/2014/main" id="{2986E248-F171-5D48-8739-D2298CCA8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1" name="Freeform 855">
                  <a:extLst>
                    <a:ext uri="{FF2B5EF4-FFF2-40B4-BE49-F238E27FC236}">
                      <a16:creationId xmlns:a16="http://schemas.microsoft.com/office/drawing/2014/main" id="{49F0B7F7-B410-9C43-9C2A-1B8B75259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2" name="Freeform 856">
                  <a:extLst>
                    <a:ext uri="{FF2B5EF4-FFF2-40B4-BE49-F238E27FC236}">
                      <a16:creationId xmlns:a16="http://schemas.microsoft.com/office/drawing/2014/main" id="{287FBEA2-91A4-594C-9875-9EB64B310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00CD8070-E312-CE4E-9330-AF9220DB94C1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7270D670-9717-4947-8A8A-E81A05A4A5CB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46A2D8F1-7677-BA43-8C79-F92B915BC035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733" name="Picture 1018" descr="laptop_keyboard">
                  <a:extLst>
                    <a:ext uri="{FF2B5EF4-FFF2-40B4-BE49-F238E27FC236}">
                      <a16:creationId xmlns:a16="http://schemas.microsoft.com/office/drawing/2014/main" id="{0213EE88-DBCD-E942-AE09-77E4A5369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4" name="Freeform 1019">
                  <a:extLst>
                    <a:ext uri="{FF2B5EF4-FFF2-40B4-BE49-F238E27FC236}">
                      <a16:creationId xmlns:a16="http://schemas.microsoft.com/office/drawing/2014/main" id="{1AB1E013-5334-2443-B3EA-0ADF9CDA9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35" name="Picture 1020" descr="screen">
                  <a:extLst>
                    <a:ext uri="{FF2B5EF4-FFF2-40B4-BE49-F238E27FC236}">
                      <a16:creationId xmlns:a16="http://schemas.microsoft.com/office/drawing/2014/main" id="{8E8FB868-F15A-354D-8A94-F6162964A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6" name="Freeform 1021">
                  <a:extLst>
                    <a:ext uri="{FF2B5EF4-FFF2-40B4-BE49-F238E27FC236}">
                      <a16:creationId xmlns:a16="http://schemas.microsoft.com/office/drawing/2014/main" id="{808AD4A9-7969-A440-AF65-3F01AEA7E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022">
                  <a:extLst>
                    <a:ext uri="{FF2B5EF4-FFF2-40B4-BE49-F238E27FC236}">
                      <a16:creationId xmlns:a16="http://schemas.microsoft.com/office/drawing/2014/main" id="{BE959CDF-8CEC-5D49-B9B5-695C75E5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023">
                  <a:extLst>
                    <a:ext uri="{FF2B5EF4-FFF2-40B4-BE49-F238E27FC236}">
                      <a16:creationId xmlns:a16="http://schemas.microsoft.com/office/drawing/2014/main" id="{C47539D5-AB19-6248-B8AC-D7C1EB7D8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024">
                  <a:extLst>
                    <a:ext uri="{FF2B5EF4-FFF2-40B4-BE49-F238E27FC236}">
                      <a16:creationId xmlns:a16="http://schemas.microsoft.com/office/drawing/2014/main" id="{5AEB62B0-7DA6-D743-86A5-DFFF45D54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025">
                  <a:extLst>
                    <a:ext uri="{FF2B5EF4-FFF2-40B4-BE49-F238E27FC236}">
                      <a16:creationId xmlns:a16="http://schemas.microsoft.com/office/drawing/2014/main" id="{B47C284C-2338-754B-99BA-EA63C8A9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026">
                  <a:extLst>
                    <a:ext uri="{FF2B5EF4-FFF2-40B4-BE49-F238E27FC236}">
                      <a16:creationId xmlns:a16="http://schemas.microsoft.com/office/drawing/2014/main" id="{9B886F94-1E66-9F4A-AE5A-8E0F922D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2" name="Group 1027">
                  <a:extLst>
                    <a:ext uri="{FF2B5EF4-FFF2-40B4-BE49-F238E27FC236}">
                      <a16:creationId xmlns:a16="http://schemas.microsoft.com/office/drawing/2014/main" id="{715EA677-D4AB-B447-B08B-D7ED31324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749" name="Freeform 1028">
                    <a:extLst>
                      <a:ext uri="{FF2B5EF4-FFF2-40B4-BE49-F238E27FC236}">
                        <a16:creationId xmlns:a16="http://schemas.microsoft.com/office/drawing/2014/main" id="{E1124562-ECF8-4F4C-90C1-EF6396A68E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 1029">
                    <a:extLst>
                      <a:ext uri="{FF2B5EF4-FFF2-40B4-BE49-F238E27FC236}">
                        <a16:creationId xmlns:a16="http://schemas.microsoft.com/office/drawing/2014/main" id="{3389E998-0F08-914D-9479-D8E12E254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 1030">
                    <a:extLst>
                      <a:ext uri="{FF2B5EF4-FFF2-40B4-BE49-F238E27FC236}">
                        <a16:creationId xmlns:a16="http://schemas.microsoft.com/office/drawing/2014/main" id="{8A11850E-DFFA-ED48-BEB3-85180AD21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1031">
                    <a:extLst>
                      <a:ext uri="{FF2B5EF4-FFF2-40B4-BE49-F238E27FC236}">
                        <a16:creationId xmlns:a16="http://schemas.microsoft.com/office/drawing/2014/main" id="{348FFCFE-31F3-D044-A19B-3EA98E2A2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1032">
                    <a:extLst>
                      <a:ext uri="{FF2B5EF4-FFF2-40B4-BE49-F238E27FC236}">
                        <a16:creationId xmlns:a16="http://schemas.microsoft.com/office/drawing/2014/main" id="{E0BFA97F-7FDE-4B49-BE02-A5B711E53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1033">
                    <a:extLst>
                      <a:ext uri="{FF2B5EF4-FFF2-40B4-BE49-F238E27FC236}">
                        <a16:creationId xmlns:a16="http://schemas.microsoft.com/office/drawing/2014/main" id="{5566BB9E-C2DB-904B-8DAE-F1FAE62B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43" name="Freeform 1034">
                  <a:extLst>
                    <a:ext uri="{FF2B5EF4-FFF2-40B4-BE49-F238E27FC236}">
                      <a16:creationId xmlns:a16="http://schemas.microsoft.com/office/drawing/2014/main" id="{8531613B-92A9-464D-BE9E-A37215186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035">
                  <a:extLst>
                    <a:ext uri="{FF2B5EF4-FFF2-40B4-BE49-F238E27FC236}">
                      <a16:creationId xmlns:a16="http://schemas.microsoft.com/office/drawing/2014/main" id="{EE5A0F89-BDF3-4F47-BA87-66EF728D0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1036">
                  <a:extLst>
                    <a:ext uri="{FF2B5EF4-FFF2-40B4-BE49-F238E27FC236}">
                      <a16:creationId xmlns:a16="http://schemas.microsoft.com/office/drawing/2014/main" id="{1FD78267-7B3E-D540-902C-47129B46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1037">
                  <a:extLst>
                    <a:ext uri="{FF2B5EF4-FFF2-40B4-BE49-F238E27FC236}">
                      <a16:creationId xmlns:a16="http://schemas.microsoft.com/office/drawing/2014/main" id="{16865503-BACA-1447-B755-0CA9ED8ED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1038">
                  <a:extLst>
                    <a:ext uri="{FF2B5EF4-FFF2-40B4-BE49-F238E27FC236}">
                      <a16:creationId xmlns:a16="http://schemas.microsoft.com/office/drawing/2014/main" id="{3B1B22E2-5D91-E74A-9754-AC618ED2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1039">
                  <a:extLst>
                    <a:ext uri="{FF2B5EF4-FFF2-40B4-BE49-F238E27FC236}">
                      <a16:creationId xmlns:a16="http://schemas.microsoft.com/office/drawing/2014/main" id="{7E7C97D1-0F33-3444-927F-6DA622B2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5" name="Group 850">
                <a:extLst>
                  <a:ext uri="{FF2B5EF4-FFF2-40B4-BE49-F238E27FC236}">
                    <a16:creationId xmlns:a16="http://schemas.microsoft.com/office/drawing/2014/main" id="{62525AE2-4973-8D42-8457-3FD43C9E4D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727" name="Freeform 851">
                  <a:extLst>
                    <a:ext uri="{FF2B5EF4-FFF2-40B4-BE49-F238E27FC236}">
                      <a16:creationId xmlns:a16="http://schemas.microsoft.com/office/drawing/2014/main" id="{98DC9C84-53E3-014A-967F-FA84DB11D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8" name="Freeform 852">
                  <a:extLst>
                    <a:ext uri="{FF2B5EF4-FFF2-40B4-BE49-F238E27FC236}">
                      <a16:creationId xmlns:a16="http://schemas.microsoft.com/office/drawing/2014/main" id="{29B322F2-C071-D44B-B545-1D6315264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9" name="Freeform 853">
                  <a:extLst>
                    <a:ext uri="{FF2B5EF4-FFF2-40B4-BE49-F238E27FC236}">
                      <a16:creationId xmlns:a16="http://schemas.microsoft.com/office/drawing/2014/main" id="{0B4F0F6E-B830-CD43-97A0-CCF435339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0" name="Freeform 854">
                  <a:extLst>
                    <a:ext uri="{FF2B5EF4-FFF2-40B4-BE49-F238E27FC236}">
                      <a16:creationId xmlns:a16="http://schemas.microsoft.com/office/drawing/2014/main" id="{1F7BE4F9-0536-514B-946A-CAC99442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1" name="Freeform 855">
                  <a:extLst>
                    <a:ext uri="{FF2B5EF4-FFF2-40B4-BE49-F238E27FC236}">
                      <a16:creationId xmlns:a16="http://schemas.microsoft.com/office/drawing/2014/main" id="{F512D928-7DBD-174E-9B2D-4DC324036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2" name="Freeform 856">
                  <a:extLst>
                    <a:ext uri="{FF2B5EF4-FFF2-40B4-BE49-F238E27FC236}">
                      <a16:creationId xmlns:a16="http://schemas.microsoft.com/office/drawing/2014/main" id="{C88DD8DC-6D2B-A545-8A4F-C001C71AC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5DFBB0AF-BFC3-414D-A6B2-5B5E573B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5" name="Text Box 5">
            <a:extLst>
              <a:ext uri="{FF2B5EF4-FFF2-40B4-BE49-F238E27FC236}">
                <a16:creationId xmlns:a16="http://schemas.microsoft.com/office/drawing/2014/main" id="{59DCFB19-2C53-724E-875B-11F6B0110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702" y="5846761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共享无线电：4G/5G</a:t>
            </a:r>
          </a:p>
        </p:txBody>
      </p:sp>
    </p:spTree>
    <p:extLst>
      <p:ext uri="{BB962C8B-B14F-4D97-AF65-F5344CB8AC3E}">
        <p14:creationId xmlns:p14="http://schemas.microsoft.com/office/powerpoint/2010/main" val="4207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/>
          </a:bodyPr>
          <a:lstStyle/>
          <a:p>
            <a:r>
              <a:rPr lang="en-US" sz="4900" dirty="0"/>
              <a:t>生活中的一天...使用DNS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80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康卡斯特网络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服务器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83" y="4451462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包含DNS查询的IP数据报通过LAN交换机从客户端转发到1个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hop路由器。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562" y="4626361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IP数据报从校园网转发到Comcast网络，经过路由（由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RIP、OSPF、IS-IS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和/或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路由协议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创建的表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）到DNS服务器。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239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解复用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到DNS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DNS回复给客户的IP地址为www.google.com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altLang="zh-CN" sz="2400" dirty="0">
                <a:solidFill>
                  <a:srgbClr val="C00000"/>
                </a:solidFill>
                <a:ea typeface="ＭＳ Ｐゴシック" charset="0"/>
              </a:rPr>
              <a:t>两种DNS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查询方法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8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生活中的一天......携带HTTP的TCP连接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81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康卡斯特网络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谷歌网络服务器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发送HTTP请求，客户端首先打开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TCP套接字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到网络服务器。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2" y="2924175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SYN段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（TCP 3-way handshake的第1步）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域间路由到网络服务器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837" y="5397500"/>
            <a:ext cx="499774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连接已建立!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矽谷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矽谷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矽谷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矽谷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矽谷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矽谷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矽谷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矽纳克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4141788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网络服务器以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SYNACK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（TCP 3-way handshake中的第2步）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进行响应。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8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生活中的一天...HTTP请求/回复 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链接层：6-</a:t>
            </a:r>
            <a:fld id="{C4204591-24BD-A542-B9D5-F8D8A88D2FEE}" type="slidenum">
              <a:rPr lang="en-US" smtClean="0"/>
              <a:t> 82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康卡斯特网络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谷歌网络服务器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族裔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581150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发送到TCP套接字的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HTTP请求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91" y="2527300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包含HTTP请求的IP数据报被路由到www.google.com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14" y="5168900"/>
            <a:ext cx="436408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包含HTTP回复的IP数据报被送回客户端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340" y="3859213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网络服务器以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HTTP回复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（包含网页）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作出回应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网页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终于(!!)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显示了</a:t>
            </a: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8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第六章：总结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链接层：6-</a:t>
            </a:r>
            <a:fld id="{C4204591-24BD-A542-B9D5-F8D8A88D2FEE}" type="slidenum">
              <a:rPr lang="en-US" smtClean="0"/>
              <a:t> 83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757518" y="1324816"/>
            <a:ext cx="114344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defRPr/>
            </a:pPr>
            <a:r>
              <a:rPr lang="en-US" sz="3200" dirty="0"/>
              <a:t>数据链路层服务背后的原则：</a:t>
            </a:r>
          </a:p>
          <a:p>
            <a:pPr lvl="1">
              <a:defRPr/>
            </a:pPr>
            <a:r>
              <a:rPr lang="en-US" sz="2800" dirty="0"/>
              <a:t>共享一个广播频道：多路存取</a:t>
            </a:r>
          </a:p>
          <a:p>
            <a:pPr lvl="1">
              <a:defRPr/>
            </a:pPr>
            <a:r>
              <a:rPr lang="en-US" sz="2800" dirty="0"/>
              <a:t>链接层寻址</a:t>
            </a:r>
          </a:p>
          <a:p>
            <a:pPr indent="-285750">
              <a:defRPr/>
            </a:pPr>
            <a:r>
              <a:rPr lang="en-US" sz="3200" dirty="0"/>
              <a:t>各种链接层技术的实例化和实现</a:t>
            </a:r>
          </a:p>
          <a:p>
            <a:pPr lvl="1">
              <a:defRPr/>
            </a:pPr>
            <a:r>
              <a:rPr lang="en-US" sz="2800" dirty="0"/>
              <a:t>以太网</a:t>
            </a:r>
          </a:p>
          <a:p>
            <a:pPr lvl="1">
              <a:defRPr/>
            </a:pPr>
            <a:r>
              <a:rPr lang="en-US" sz="2800" dirty="0"/>
              <a:t>交换式LANS，VLANs</a:t>
            </a:r>
          </a:p>
          <a:p>
            <a:pPr indent="-285750">
              <a:defRPr/>
            </a:pPr>
            <a:r>
              <a:rPr lang="en-US" sz="3200" dirty="0"/>
              <a:t>综合：网络请求中的一天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3296CD-A63C-4D4F-AAD6-347B6E792551}"/>
              </a:ext>
            </a:extLst>
          </p:cNvPr>
          <p:cNvSpPr txBox="1"/>
          <p:nvPr/>
        </p:nvSpPr>
        <p:spPr>
          <a:xfrm>
            <a:off x="289301" y="2779889"/>
            <a:ext cx="622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noProof="1">
                <a:solidFill>
                  <a:srgbClr val="0F2B46"/>
                </a:solidFill>
                <a:latin typeface="Helvetica" pitchFamily="2" charset="0"/>
              </a:rPr>
              <a:t>订阅DeepL Pro以编辑此演示文稿。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A699B-AA79-2E42-83E3-ACBDD53F87D8}"/>
              </a:ext>
            </a:extLst>
          </p:cNvPr>
          <p:cNvSpPr txBox="1"/>
          <p:nvPr/>
        </p:nvSpPr>
        <p:spPr>
          <a:xfrm>
            <a:off x="289301" y="3241554"/>
            <a:ext cx="488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1">
                <a:solidFill>
                  <a:srgbClr val="0F2B46"/>
                </a:solidFill>
                <a:latin typeface="Helvetica" pitchFamily="2" charset="0"/>
              </a:rPr>
              <a:t>访问</a:t>
            </a:r>
            <a:r>
              <a:rPr lang="de-DE" noProof="1">
                <a:solidFill>
                  <a:srgbClr val="006494"/>
                </a:solidFill>
                <a:latin typeface="Helvetica" pitchFamily="2" charset="0"/>
                <a:hlinkClick r:id="Rac050cec3bb44482"/>
              </a:rPr>
              <a:t>www.DeepL.com/pro</a:t>
            </a:r>
            <a:r>
              <a:rPr lang="de-DE" noProof="1">
                <a:solidFill>
                  <a:srgbClr val="0F2B46"/>
                </a:solidFill>
                <a:latin typeface="Helvetica" pitchFamily="2" charset="0"/>
              </a:rPr>
              <a:t>，了解更多信息。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65485-E747-EF46-84F2-5C5CB0F90C9B}"/>
              </a:ext>
            </a:extLst>
          </p:cNvPr>
          <p:cNvPicPr>
            <a:picLocks noChangeAspect="1"/>
          </p:cNvPicPr>
          <p:nvPr/>
        </p:nvPicPr>
        <p:blipFill>
          <a:blip r:embed="Rc2bccdb4467c4879"/>
          <a:stretch>
            <a:fillRect/>
          </a:stretch>
        </p:blipFill>
        <p:spPr>
          <a:xfrm>
            <a:off x="400512" y="1215557"/>
            <a:ext cx="2616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4504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多种接入协议</a:t>
            </a:r>
            <a:endParaRPr lang="en-US" sz="4400" dirty="0"/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链接层：6- 9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765106" y="1363316"/>
            <a:ext cx="1114859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3200" dirty="0"/>
              <a:t>单一共享广播频道 </a:t>
            </a:r>
          </a:p>
          <a:p>
            <a:pPr marL="404813" indent="-274638">
              <a:defRPr/>
            </a:pPr>
            <a:r>
              <a:rPr lang="en-US" sz="3200" dirty="0"/>
              <a:t>节点同时进行的两次或多次传输：干扰 </a:t>
            </a:r>
          </a:p>
          <a:p>
            <a:pPr lvl="1">
              <a:defRPr/>
            </a:pPr>
            <a:r>
              <a:rPr lang="en-US" sz="2800" dirty="0"/>
              <a:t>如果节点同时收到两个或更多的信号，就会</a:t>
            </a:r>
            <a:r>
              <a:rPr lang="en-US" sz="2800" i="1" dirty="0">
                <a:solidFill>
                  <a:srgbClr val="C00000"/>
                </a:solidFill>
              </a:rPr>
              <a:t>发生碰撞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1156044" y="3848099"/>
            <a:ext cx="9962530" cy="24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4638">
              <a:defRPr/>
            </a:pPr>
            <a:r>
              <a:rPr lang="en-US" dirty="0"/>
              <a:t>分布式算法，决定节点如何共享信道，即决定节点何时可以发送。</a:t>
            </a:r>
          </a:p>
          <a:p>
            <a:pPr marL="457200" indent="-274638">
              <a:defRPr/>
            </a:pPr>
            <a:r>
              <a:rPr lang="en-US" dirty="0"/>
              <a:t>关于渠道共享的沟通必须使用渠道本身! </a:t>
            </a:r>
          </a:p>
          <a:p>
            <a:pPr marL="746125" lvl="1" indent="-223838">
              <a:defRPr/>
            </a:pPr>
            <a:r>
              <a:rPr lang="en-US" sz="2800" dirty="0"/>
              <a:t>没有带外的协调渠道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901148" y="3472071"/>
            <a:ext cx="10442713" cy="2358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1258956" y="3154018"/>
            <a:ext cx="42246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多重访问协议</a:t>
            </a:r>
          </a:p>
        </p:txBody>
      </p:sp>
    </p:spTree>
    <p:extLst>
      <p:ext uri="{BB962C8B-B14F-4D97-AF65-F5344CB8AC3E}">
        <p14:creationId xmlns:p14="http://schemas.microsoft.com/office/powerpoint/2010/main" val="2206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26627</ap:TotalTime>
  <ap:Words>6363</ap:Words>
  <ap:Application>Microsoft Office PowerPoint</ap:Application>
  <ap:PresentationFormat>宽屏</ap:PresentationFormat>
  <ap:Paragraphs>1693</ap:Paragraphs>
  <ap:Slides>83</ap:Slides>
  <ap:Notes>78</ap:Notes>
  <ap:HiddenSlides>0</ap:HiddenSlides>
  <ap:MMClips>0</ap:MMClips>
  <ap:ScaleCrop>false</ap:ScaleCrop>
  <ap:HeadingPairs>
    <vt:vector baseType="variant" size="8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ap:HeadingPairs>
  <ap:TitlesOfParts>
    <vt:vector baseType="lpstr" size="92">
      <vt:lpstr>Arial</vt:lpstr>
      <vt:lpstr>Calibri</vt:lpstr>
      <vt:lpstr>Calibri Light</vt:lpstr>
      <vt:lpstr>Comic Sans MS</vt:lpstr>
      <vt:lpstr>Gill Sans MT</vt:lpstr>
      <vt:lpstr>Tahoma</vt:lpstr>
      <vt:lpstr>Wingdings</vt:lpstr>
      <vt:lpstr>Office Theme</vt:lpstr>
      <vt:lpstr>Equation</vt:lpstr>
      <vt:lpstr>PowerPoint 演示文稿</vt:lpstr>
      <vt:lpstr>Link layer, LANs: roadmap</vt:lpstr>
      <vt:lpstr>Link layer: introduction</vt:lpstr>
      <vt:lpstr>Link layer: context</vt:lpstr>
      <vt:lpstr>Where is the link layer implemented?</vt:lpstr>
      <vt:lpstr>Interfaces communicating</vt:lpstr>
      <vt:lpstr>Link layer, LANs: roadmap</vt:lpstr>
      <vt:lpstr>Multiple access links, protocols</vt:lpstr>
      <vt:lpstr>Multiple access protocols</vt:lpstr>
      <vt:lpstr>An ideal multiple access protocol</vt:lpstr>
      <vt:lpstr>MAC protocols: taxonomy</vt:lpstr>
      <vt:lpstr>Channel partitioning MAC protocols: TDMA</vt:lpstr>
      <vt:lpstr>Channel partitioning MAC protocols: FDMA</vt:lpstr>
      <vt:lpstr>Random access protocols</vt:lpstr>
      <vt:lpstr>Slotted ALOHA</vt:lpstr>
      <vt:lpstr>Slotted ALOHA</vt:lpstr>
      <vt:lpstr>Slotted ALOHA: efficiency</vt:lpstr>
      <vt:lpstr>Pure ALOHA</vt:lpstr>
      <vt:lpstr>CSMA (carrier sense multiple access)</vt:lpstr>
      <vt:lpstr>CSMA: collisions</vt:lpstr>
      <vt:lpstr>CSMA/CD:</vt:lpstr>
      <vt:lpstr>Ethernet CSMA/CD algorithm</vt:lpstr>
      <vt:lpstr>CSMA/CD efficiency</vt:lpstr>
      <vt:lpstr>“Taking turns” MAC protocols</vt:lpstr>
      <vt:lpstr>“Taking turns” MAC protocols</vt:lpstr>
      <vt:lpstr>“Taking turns” MAC protocols</vt:lpstr>
      <vt:lpstr> Summary of MAC protocols</vt:lpstr>
      <vt:lpstr>Link layer, LANs: roadmap</vt:lpstr>
      <vt:lpstr>MAC addresses</vt:lpstr>
      <vt:lpstr>MAC addresses</vt:lpstr>
      <vt:lpstr>MAC addresses</vt:lpstr>
      <vt:lpstr>ARP: address resolution protocol</vt:lpstr>
      <vt:lpstr>ARP protocol in action</vt:lpstr>
      <vt:lpstr>ARP protocol in action</vt:lpstr>
      <vt:lpstr>ARP protocol in action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Link layer, LANs: roadmap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roadmap</vt:lpstr>
      <vt:lpstr>Ethernet switch</vt:lpstr>
      <vt:lpstr>Switch: multiple simultaneous transmissions</vt:lpstr>
      <vt:lpstr>Switch: multiple simultaneous transmissions</vt:lpstr>
      <vt:lpstr>Switch forwarding table</vt:lpstr>
      <vt:lpstr>Switch: self-learning</vt:lpstr>
      <vt:lpstr>Self-learning, forwarding: example</vt:lpstr>
      <vt:lpstr>Switch: frame filtering/forwarding</vt:lpstr>
      <vt:lpstr>Interconnecting switches</vt:lpstr>
      <vt:lpstr>Small institutional network</vt:lpstr>
      <vt:lpstr>Switches vs. routers</vt:lpstr>
      <vt:lpstr>Link layer, LANs: roadmap</vt:lpstr>
      <vt:lpstr>Virtual LANs (VLANs): motivation</vt:lpstr>
      <vt:lpstr>Virtual LANs (VLANs): motivation</vt:lpstr>
      <vt:lpstr>Port-based VLANs</vt:lpstr>
      <vt:lpstr>Port-based VLANs</vt:lpstr>
      <vt:lpstr>VLANS spanning multiple switches</vt:lpstr>
      <vt:lpstr>802.1Q VLAN frame format</vt:lpstr>
      <vt:lpstr>Link layer, LANs: roadmap</vt:lpstr>
      <vt:lpstr>Datacenter networks</vt:lpstr>
      <vt:lpstr>Datacenter networks: network elements</vt:lpstr>
      <vt:lpstr>Datacenter networks: network elements</vt:lpstr>
      <vt:lpstr>Datacenter networks: multipath</vt:lpstr>
      <vt:lpstr>Datacenter networks: application-layer routing</vt:lpstr>
      <vt:lpstr>Datacenter networks: protocol innovations</vt:lpstr>
      <vt:lpstr>Link layer, LANs: roadmap</vt:lpstr>
      <vt:lpstr>Synthesis: a day in the life of a web request</vt:lpstr>
      <vt:lpstr>A day in the life: scenario</vt:lpstr>
      <vt:lpstr>A day in the life: connecting to the Internet</vt:lpstr>
      <vt:lpstr>A day in the life: connecting to the Internet</vt:lpstr>
      <vt:lpstr>A day in the life… ARP  (before DNS, before HTTP)</vt:lpstr>
      <vt:lpstr>A day in the life… using DNS</vt:lpstr>
      <vt:lpstr>A day in the life…TCP connection carrying HTTP</vt:lpstr>
      <vt:lpstr>A day in the life… HTTP request/reply </vt:lpstr>
      <vt:lpstr>Chapter 6: Summary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PowerPoint Presentation</dc:title>
  <dc:creator>James Kurose</dc:creator>
  <lastModifiedBy>张 广辉</lastModifiedBy>
  <revision>894</revision>
  <dcterms:created xsi:type="dcterms:W3CDTF">2020-01-18T07:24:59.0000000Z</dcterms:created>
  <dcterms:modified xsi:type="dcterms:W3CDTF">2023-05-27T13:28:54.0000000Z</dcterms:modified>
  <keywords>, docId:DC50325F1A7783EA612C6E074DED5292</keywords>
</coreProperties>
</file>